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1932" r:id="rId5"/>
    <p:sldId id="1936" r:id="rId6"/>
    <p:sldId id="1975" r:id="rId7"/>
    <p:sldId id="1979" r:id="rId8"/>
    <p:sldId id="1980" r:id="rId9"/>
    <p:sldId id="1941" r:id="rId10"/>
    <p:sldId id="1981" r:id="rId11"/>
    <p:sldId id="1972" r:id="rId12"/>
    <p:sldId id="1974" r:id="rId13"/>
    <p:sldId id="1976" r:id="rId14"/>
    <p:sldId id="1971" r:id="rId15"/>
    <p:sldId id="19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0" autoAdjust="0"/>
    <p:restoredTop sz="94660"/>
  </p:normalViewPr>
  <p:slideViewPr>
    <p:cSldViewPr snapToGrid="0">
      <p:cViewPr varScale="1">
        <p:scale>
          <a:sx n="76" d="100"/>
          <a:sy n="76" d="100"/>
        </p:scale>
        <p:origin x="4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A112D-8424-4469-B455-FC255452F795}"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84F2B-25A9-40CD-B1D7-E1F5A12B276F}" type="slidenum">
              <a:rPr lang="en-US" smtClean="0"/>
              <a:t>‹#›</a:t>
            </a:fld>
            <a:endParaRPr lang="en-US"/>
          </a:p>
        </p:txBody>
      </p:sp>
    </p:spTree>
    <p:extLst>
      <p:ext uri="{BB962C8B-B14F-4D97-AF65-F5344CB8AC3E}">
        <p14:creationId xmlns:p14="http://schemas.microsoft.com/office/powerpoint/2010/main" val="715016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34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1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677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5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4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9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1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446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78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8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46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737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12.png"/><Relationship Id="rId2" Type="http://schemas.openxmlformats.org/officeDocument/2006/relationships/image" Target="../media/image14.png"/><Relationship Id="rId16"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6494F2-216C-4CAA-A336-7028312ED0A2}"/>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pic>
        <p:nvPicPr>
          <p:cNvPr id="7" name="Graphic 6">
            <a:extLst>
              <a:ext uri="{FF2B5EF4-FFF2-40B4-BE49-F238E27FC236}">
                <a16:creationId xmlns:a16="http://schemas.microsoft.com/office/drawing/2014/main" id="{322F2D0A-45CD-4532-9802-393A7566B70D}"/>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pic>
        <p:nvPicPr>
          <p:cNvPr id="8" name="Picture 7">
            <a:extLst>
              <a:ext uri="{FF2B5EF4-FFF2-40B4-BE49-F238E27FC236}">
                <a16:creationId xmlns:a16="http://schemas.microsoft.com/office/drawing/2014/main" id="{D808C984-7F92-49A7-874A-33F9C6B914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640172" y="2946400"/>
            <a:ext cx="4911656" cy="3927376"/>
          </a:xfrm>
          <a:prstGeom prst="rect">
            <a:avLst/>
          </a:prstGeom>
          <a:effectLst>
            <a:outerShdw blurRad="635000" dist="38100" dir="16200000" sx="106000" sy="106000" rotWithShape="0">
              <a:prstClr val="black">
                <a:alpha val="40000"/>
              </a:prstClr>
            </a:outerShdw>
          </a:effectLst>
        </p:spPr>
      </p:pic>
      <p:sp>
        <p:nvSpPr>
          <p:cNvPr id="9" name="TextBox 8">
            <a:extLst>
              <a:ext uri="{FF2B5EF4-FFF2-40B4-BE49-F238E27FC236}">
                <a16:creationId xmlns:a16="http://schemas.microsoft.com/office/drawing/2014/main" id="{D8B93C1F-6346-4773-8A2D-E7EC1A7B6619}"/>
              </a:ext>
            </a:extLst>
          </p:cNvPr>
          <p:cNvSpPr txBox="1"/>
          <p:nvPr userDrawn="1"/>
        </p:nvSpPr>
        <p:spPr>
          <a:xfrm>
            <a:off x="619371" y="4388540"/>
            <a:ext cx="4246584" cy="1444362"/>
          </a:xfrm>
          <a:prstGeom prst="rect">
            <a:avLst/>
          </a:prstGeom>
        </p:spPr>
        <p:txBody>
          <a:bodyPr vert="horz" lIns="68580" tIns="34290" rIns="68580" bIns="34290" rtlCol="0" anchor="b">
            <a:noAutofit/>
          </a:bodyPr>
          <a:lstStyle/>
          <a:p>
            <a:pPr>
              <a:spcBef>
                <a:spcPct val="0"/>
              </a:spcBef>
              <a:spcAft>
                <a:spcPts val="600"/>
              </a:spcAft>
            </a:pPr>
            <a:r>
              <a:rPr lang="en-US" altLang="en-US" dirty="0">
                <a:solidFill>
                  <a:schemeClr val="bg1"/>
                </a:solidFill>
                <a:latin typeface="Century Gothic" panose="020B0502020202020204" pitchFamily="34" charset="0"/>
              </a:rPr>
              <a:t>Presented by:</a:t>
            </a:r>
          </a:p>
          <a:p>
            <a:pPr>
              <a:spcBef>
                <a:spcPct val="0"/>
              </a:spcBef>
            </a:pPr>
            <a:r>
              <a:rPr lang="en-US" b="1" dirty="0">
                <a:solidFill>
                  <a:schemeClr val="bg1"/>
                </a:solidFill>
                <a:latin typeface="Century Gothic" panose="020B0502020202020204" pitchFamily="34" charset="0"/>
                <a:ea typeface="+mj-ea"/>
                <a:cs typeface="+mj-cs"/>
              </a:rPr>
              <a:t>Presenter’s Name, </a:t>
            </a:r>
          </a:p>
          <a:p>
            <a:pPr>
              <a:spcBef>
                <a:spcPct val="0"/>
              </a:spcBef>
            </a:pPr>
            <a:r>
              <a:rPr lang="en-US" dirty="0">
                <a:solidFill>
                  <a:schemeClr val="bg1"/>
                </a:solidFill>
                <a:latin typeface="Century Gothic" panose="020B0502020202020204" pitchFamily="34" charset="0"/>
                <a:ea typeface="+mj-ea"/>
                <a:cs typeface="+mj-cs"/>
              </a:rPr>
              <a:t>Presenter’s Title</a:t>
            </a:r>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sp>
        <p:nvSpPr>
          <p:cNvPr id="2" name="Title 1"/>
          <p:cNvSpPr>
            <a:spLocks noGrp="1"/>
          </p:cNvSpPr>
          <p:nvPr>
            <p:ph type="ctrTitle"/>
          </p:nvPr>
        </p:nvSpPr>
        <p:spPr>
          <a:xfrm>
            <a:off x="357809" y="675102"/>
            <a:ext cx="11390243" cy="2387600"/>
          </a:xfrm>
        </p:spPr>
        <p:txBody>
          <a:bodyPr anchor="b">
            <a:normAutofit/>
          </a:bodyPr>
          <a:lstStyle>
            <a:lvl1pPr algn="ctr">
              <a:defRPr sz="7200" b="0">
                <a:solidFill>
                  <a:schemeClr val="bg1"/>
                </a:solidFill>
                <a:latin typeface="Century Gothic" panose="020B0502020202020204" pitchFamily="34" charset="0"/>
              </a:defRPr>
            </a:lvl1pPr>
          </a:lstStyle>
          <a:p>
            <a:r>
              <a:rPr lang="en-US"/>
              <a:t>Click to edit Master title style</a:t>
            </a:r>
            <a:endParaRPr lang="en-US" dirty="0"/>
          </a:p>
        </p:txBody>
      </p:sp>
      <p:sp>
        <p:nvSpPr>
          <p:cNvPr id="14" name="TextBox 13">
            <a:extLst>
              <a:ext uri="{FF2B5EF4-FFF2-40B4-BE49-F238E27FC236}">
                <a16:creationId xmlns:a16="http://schemas.microsoft.com/office/drawing/2014/main" id="{3F840FC7-2DFC-4160-AF7A-606CA55DEEE1}"/>
              </a:ext>
            </a:extLst>
          </p:cNvPr>
          <p:cNvSpPr txBox="1"/>
          <p:nvPr userDrawn="1"/>
        </p:nvSpPr>
        <p:spPr>
          <a:xfrm>
            <a:off x="198117" y="6395380"/>
            <a:ext cx="2057868" cy="246221"/>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8E9168E5-6AA1-4A4B-A800-18B6A7D294D0}"/>
              </a:ext>
            </a:extLst>
          </p:cNvPr>
          <p:cNvSpPr txBox="1"/>
          <p:nvPr userDrawn="1"/>
        </p:nvSpPr>
        <p:spPr>
          <a:xfrm>
            <a:off x="8488089" y="6379991"/>
            <a:ext cx="3443235" cy="261610"/>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559494884"/>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E7434D2F-3D5C-4E53-A519-8A16F3B1BF65}"/>
              </a:ext>
            </a:extLst>
          </p:cNvPr>
          <p:cNvCxnSpPr>
            <a:cxnSpLocks/>
          </p:cNvCxnSpPr>
          <p:nvPr userDrawn="1"/>
        </p:nvCxnSpPr>
        <p:spPr>
          <a:xfrm>
            <a:off x="6105351" y="1238491"/>
            <a:ext cx="0" cy="4753205"/>
          </a:xfrm>
          <a:prstGeom prst="line">
            <a:avLst/>
          </a:prstGeom>
          <a:ln w="12700">
            <a:solidFill>
              <a:srgbClr val="3BCC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AE1050-6730-4B92-B4B0-03435487B14F}"/>
              </a:ext>
            </a:extLst>
          </p:cNvPr>
          <p:cNvCxnSpPr>
            <a:cxnSpLocks/>
          </p:cNvCxnSpPr>
          <p:nvPr userDrawn="1"/>
        </p:nvCxnSpPr>
        <p:spPr>
          <a:xfrm>
            <a:off x="443519" y="1990852"/>
            <a:ext cx="11327934" cy="0"/>
          </a:xfrm>
          <a:prstGeom prst="line">
            <a:avLst/>
          </a:prstGeom>
          <a:ln w="12700">
            <a:solidFill>
              <a:srgbClr val="3BCC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Presenters (Example)</a:t>
            </a:r>
          </a:p>
        </p:txBody>
      </p:sp>
      <p:sp>
        <p:nvSpPr>
          <p:cNvPr id="3" name="Content Placeholder 2"/>
          <p:cNvSpPr>
            <a:spLocks noGrp="1"/>
          </p:cNvSpPr>
          <p:nvPr>
            <p:ph idx="1" hasCustomPrompt="1"/>
          </p:nvPr>
        </p:nvSpPr>
        <p:spPr>
          <a:xfrm>
            <a:off x="700616" y="2149468"/>
            <a:ext cx="5156198" cy="3852371"/>
          </a:xfrm>
        </p:spPr>
        <p:txBody>
          <a:bodyPr>
            <a:normAutofit/>
          </a:bodyPr>
          <a:lstStyle>
            <a:lvl1pPr marL="0" indent="0">
              <a:buFontTx/>
              <a:buNone/>
              <a:defRPr sz="1400" b="1">
                <a:solidFill>
                  <a:schemeClr val="bg1"/>
                </a:solidFill>
                <a:latin typeface="Century Gothic" panose="020B0502020202020204" pitchFamily="34" charset="0"/>
              </a:defRPr>
            </a:lvl1pPr>
          </a:lstStyle>
          <a:p>
            <a:pPr marL="0" marR="0" algn="l" rtl="0" eaLnBrk="1" fontAlgn="t" latinLnBrk="0" hangingPunct="1">
              <a:spcBef>
                <a:spcPts val="300"/>
              </a:spcBef>
              <a:spcAft>
                <a:spcPts val="300"/>
              </a:spcAft>
            </a:pPr>
            <a:r>
              <a:rPr lang="en-US" dirty="0"/>
              <a:t>Name 1</a:t>
            </a:r>
            <a:r>
              <a:rPr lang="en-US" sz="1400" b="1" u="none" strike="noStrike" kern="1200" dirty="0">
                <a:solidFill>
                  <a:schemeClr val="bg1"/>
                </a:solidFill>
                <a:effectLst/>
                <a:latin typeface="Century Gothic" panose="020B0502020202020204" pitchFamily="34" charset="0"/>
              </a:rPr>
              <a:t>,</a:t>
            </a:r>
            <a:r>
              <a:rPr lang="en-US" sz="1400" i="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2</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3</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4</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5</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6</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7</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8</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9</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10</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endParaRPr lang="en-US" sz="1400" b="0" i="1" u="none" strike="noStrike" dirty="0">
              <a:solidFill>
                <a:schemeClr val="bg1"/>
              </a:solidFill>
              <a:effectLst/>
              <a:latin typeface="Century Gothic" panose="020B0502020202020204" pitchFamily="34" charset="0"/>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hasCustomPrompt="1"/>
          </p:nvPr>
        </p:nvSpPr>
        <p:spPr>
          <a:xfrm>
            <a:off x="6648319" y="2143118"/>
            <a:ext cx="4788529" cy="3842227"/>
          </a:xfrm>
        </p:spPr>
        <p:txBody>
          <a:bodyPr>
            <a:normAutofit/>
          </a:bodyPr>
          <a:lstStyle>
            <a:lvl1pPr marL="0" indent="0">
              <a:buNone/>
              <a:defRPr sz="1400" b="1">
                <a:solidFill>
                  <a:schemeClr val="bg1"/>
                </a:solidFill>
                <a:latin typeface="Century Gothic" panose="020B0502020202020204" pitchFamily="34" charset="0"/>
              </a:defRPr>
            </a:lvl1pPr>
          </a:lstStyle>
          <a:p>
            <a:pPr marL="0" marR="0" algn="l" rtl="0" eaLnBrk="1" fontAlgn="t" latinLnBrk="0" hangingPunct="1">
              <a:spcBef>
                <a:spcPts val="300"/>
              </a:spcBef>
              <a:spcAft>
                <a:spcPts val="300"/>
              </a:spcAft>
            </a:pPr>
            <a:r>
              <a:rPr lang="en-US" dirty="0"/>
              <a:t>Name 1</a:t>
            </a:r>
            <a:r>
              <a:rPr lang="en-US" sz="1400" b="1" u="none" strike="noStrike" kern="1200" dirty="0">
                <a:solidFill>
                  <a:schemeClr val="bg1"/>
                </a:solidFill>
                <a:effectLst/>
                <a:latin typeface="Century Gothic" panose="020B0502020202020204" pitchFamily="34" charset="0"/>
              </a:rPr>
              <a:t>,</a:t>
            </a:r>
            <a:r>
              <a:rPr lang="en-US" sz="1400" i="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2</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3</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4</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5</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6</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7</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8</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9</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10</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p:txBody>
      </p:sp>
      <p:sp>
        <p:nvSpPr>
          <p:cNvPr id="7" name="Picture Placeholder 6">
            <a:extLst>
              <a:ext uri="{FF2B5EF4-FFF2-40B4-BE49-F238E27FC236}">
                <a16:creationId xmlns:a16="http://schemas.microsoft.com/office/drawing/2014/main" id="{9B8ED5D5-279A-4F4A-B75C-889AF8A515F5}"/>
              </a:ext>
            </a:extLst>
          </p:cNvPr>
          <p:cNvSpPr>
            <a:spLocks noGrp="1"/>
          </p:cNvSpPr>
          <p:nvPr>
            <p:ph type="pic" sz="quarter" idx="14" hasCustomPrompt="1"/>
          </p:nvPr>
        </p:nvSpPr>
        <p:spPr>
          <a:xfrm>
            <a:off x="6667746" y="1535052"/>
            <a:ext cx="3640685" cy="531934"/>
          </a:xfrm>
        </p:spPr>
        <p:txBody>
          <a:bodyPr/>
          <a:lstStyle>
            <a:lvl1pPr marL="0" indent="0">
              <a:buFont typeface="Arial" panose="020B0604020202020204" pitchFamily="34" charset="0"/>
              <a:buNone/>
              <a:defRPr/>
            </a:lvl1pPr>
          </a:lstStyle>
          <a:p>
            <a:r>
              <a:rPr lang="en-US" dirty="0"/>
              <a:t>Logo goes here</a:t>
            </a:r>
          </a:p>
        </p:txBody>
      </p:sp>
      <p:sp>
        <p:nvSpPr>
          <p:cNvPr id="15" name="Picture Placeholder 6">
            <a:extLst>
              <a:ext uri="{FF2B5EF4-FFF2-40B4-BE49-F238E27FC236}">
                <a16:creationId xmlns:a16="http://schemas.microsoft.com/office/drawing/2014/main" id="{24D0A392-A8CF-4657-8846-C9FF2F01C926}"/>
              </a:ext>
            </a:extLst>
          </p:cNvPr>
          <p:cNvSpPr>
            <a:spLocks noGrp="1"/>
          </p:cNvSpPr>
          <p:nvPr>
            <p:ph type="pic" sz="quarter" idx="15" hasCustomPrompt="1"/>
          </p:nvPr>
        </p:nvSpPr>
        <p:spPr>
          <a:xfrm>
            <a:off x="852487" y="1526835"/>
            <a:ext cx="3640685" cy="531934"/>
          </a:xfrm>
        </p:spPr>
        <p:txBody>
          <a:bodyPr/>
          <a:lstStyle>
            <a:lvl1pPr marL="0" indent="0">
              <a:buFont typeface="Arial" panose="020B0604020202020204" pitchFamily="34" charset="0"/>
              <a:buNone/>
              <a:defRPr/>
            </a:lvl1pPr>
          </a:lstStyle>
          <a:p>
            <a:r>
              <a:rPr lang="en-US" dirty="0"/>
              <a:t>Partner logo goes here</a:t>
            </a:r>
          </a:p>
        </p:txBody>
      </p:sp>
    </p:spTree>
    <p:extLst>
      <p:ext uri="{BB962C8B-B14F-4D97-AF65-F5344CB8AC3E}">
        <p14:creationId xmlns:p14="http://schemas.microsoft.com/office/powerpoint/2010/main" val="1255404887"/>
      </p:ext>
    </p:extLst>
  </p:cSld>
  <p:clrMapOvr>
    <a:masterClrMapping/>
  </p:clrMapOvr>
  <p:extLst>
    <p:ext uri="{DCECCB84-F9BA-43D5-87BE-67443E8EF086}">
      <p15:sldGuideLst xmlns:p15="http://schemas.microsoft.com/office/powerpoint/2012/main">
        <p15:guide id="1" orient="horz" pos="1475">
          <p15:clr>
            <a:srgbClr val="FBAE40"/>
          </p15:clr>
        </p15:guide>
        <p15:guide id="2" pos="42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1037724" y="3172916"/>
            <a:ext cx="3073262" cy="1079188"/>
          </a:xfrm>
        </p:spPr>
        <p:txBody>
          <a:bodyPr>
            <a:noAutofit/>
          </a:bodyPr>
          <a:lstStyle>
            <a:lvl1pPr marL="0" indent="0">
              <a:buFontTx/>
              <a:buNone/>
              <a:defRPr sz="5400" b="0">
                <a:solidFill>
                  <a:srgbClr val="3BCCFF"/>
                </a:solidFill>
                <a:latin typeface="Century Gothic" panose="020B0502020202020204" pitchFamily="34" charset="0"/>
              </a:defRPr>
            </a:lvl1pPr>
          </a:lstStyle>
          <a:p>
            <a:pPr lvl="0"/>
            <a:r>
              <a:rPr lang="en-US" dirty="0"/>
              <a:t>Agenda</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3BCCF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6BB45907-255F-4853-B479-28F373ED2E35}"/>
              </a:ext>
            </a:extLst>
          </p:cNvPr>
          <p:cNvSpPr>
            <a:spLocks noGrp="1"/>
          </p:cNvSpPr>
          <p:nvPr>
            <p:ph type="body" sz="quarter" idx="13" hasCustomPrompt="1"/>
          </p:nvPr>
        </p:nvSpPr>
        <p:spPr>
          <a:xfrm>
            <a:off x="4571999" y="1851025"/>
            <a:ext cx="6530339" cy="4223716"/>
          </a:xfrm>
        </p:spPr>
        <p:txBody>
          <a:bodyPr/>
          <a:lstStyle>
            <a:lvl1pPr marL="0" indent="0">
              <a:buFont typeface="Arial" panose="020B0604020202020204" pitchFamily="34" charset="0"/>
              <a:buNone/>
              <a:defRPr>
                <a:solidFill>
                  <a:schemeClr val="bg1"/>
                </a:solidFill>
                <a:latin typeface="Century Gothic" panose="020B0502020202020204" pitchFamily="34" charset="0"/>
              </a:defRPr>
            </a:lvl1pPr>
            <a:lvl2pPr marL="914400" indent="-457200">
              <a:buFont typeface="+mj-lt"/>
              <a:buAutoNum type="alphaLcPeriod"/>
              <a:defRPr>
                <a:solidFill>
                  <a:schemeClr val="bg1"/>
                </a:solidFill>
                <a:latin typeface="Century Gothic" panose="020B0502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Discussion 1 –</a:t>
            </a:r>
          </a:p>
          <a:p>
            <a:pPr lvl="1"/>
            <a:r>
              <a:rPr lang="en-US" dirty="0"/>
              <a:t>Subject one</a:t>
            </a:r>
          </a:p>
          <a:p>
            <a:pPr lvl="1"/>
            <a:r>
              <a:rPr lang="en-US" dirty="0"/>
              <a:t>Subject two</a:t>
            </a:r>
          </a:p>
          <a:p>
            <a:pPr lvl="1"/>
            <a:r>
              <a:rPr lang="en-US" dirty="0"/>
              <a:t>Subject three</a:t>
            </a:r>
          </a:p>
          <a:p>
            <a:pPr lvl="0"/>
            <a:r>
              <a:rPr lang="en-US" dirty="0"/>
              <a:t>Topic Discussion 2 –</a:t>
            </a:r>
          </a:p>
          <a:p>
            <a:pPr lvl="1"/>
            <a:r>
              <a:rPr lang="en-US" dirty="0"/>
              <a:t>Subject one</a:t>
            </a:r>
          </a:p>
          <a:p>
            <a:pPr lvl="1"/>
            <a:r>
              <a:rPr lang="en-US" dirty="0"/>
              <a:t>Subject two</a:t>
            </a:r>
          </a:p>
          <a:p>
            <a:pPr lvl="1"/>
            <a:r>
              <a:rPr lang="en-US" dirty="0"/>
              <a:t>Subject three</a:t>
            </a:r>
          </a:p>
          <a:p>
            <a:pPr lvl="0"/>
            <a:r>
              <a:rPr lang="en-US" dirty="0"/>
              <a:t>Q&amp;A –</a:t>
            </a:r>
          </a:p>
        </p:txBody>
      </p:sp>
      <p:sp>
        <p:nvSpPr>
          <p:cNvPr id="7" name="Text Placeholder 6">
            <a:extLst>
              <a:ext uri="{FF2B5EF4-FFF2-40B4-BE49-F238E27FC236}">
                <a16:creationId xmlns:a16="http://schemas.microsoft.com/office/drawing/2014/main" id="{A1F7A3C6-2947-4D01-A697-AAD3BD755CE9}"/>
              </a:ext>
            </a:extLst>
          </p:cNvPr>
          <p:cNvSpPr>
            <a:spLocks noGrp="1"/>
          </p:cNvSpPr>
          <p:nvPr>
            <p:ph type="body" sz="quarter" idx="14" hasCustomPrompt="1"/>
          </p:nvPr>
        </p:nvSpPr>
        <p:spPr>
          <a:xfrm>
            <a:off x="8610600" y="1852450"/>
            <a:ext cx="1436688" cy="481013"/>
          </a:xfrm>
        </p:spPr>
        <p:txBody>
          <a:bodyPr/>
          <a:lstStyle>
            <a:lvl1pPr marL="0" indent="0">
              <a:buNone/>
              <a:defRPr>
                <a:solidFill>
                  <a:srgbClr val="00B0F0"/>
                </a:solidFill>
                <a:latin typeface="Century Gothic" panose="020B0502020202020204" pitchFamily="34" charset="0"/>
              </a:defRPr>
            </a:lvl1pPr>
          </a:lstStyle>
          <a:p>
            <a:pPr lvl="0"/>
            <a:r>
              <a:rPr lang="en-US" dirty="0"/>
              <a:t>15 Min</a:t>
            </a:r>
          </a:p>
        </p:txBody>
      </p:sp>
      <p:sp>
        <p:nvSpPr>
          <p:cNvPr id="15" name="Text Placeholder 6">
            <a:extLst>
              <a:ext uri="{FF2B5EF4-FFF2-40B4-BE49-F238E27FC236}">
                <a16:creationId xmlns:a16="http://schemas.microsoft.com/office/drawing/2014/main" id="{2EB98095-E298-45CB-97FD-C43760E7A161}"/>
              </a:ext>
            </a:extLst>
          </p:cNvPr>
          <p:cNvSpPr>
            <a:spLocks noGrp="1"/>
          </p:cNvSpPr>
          <p:nvPr>
            <p:ph type="body" sz="quarter" idx="15" hasCustomPrompt="1"/>
          </p:nvPr>
        </p:nvSpPr>
        <p:spPr>
          <a:xfrm>
            <a:off x="8610600" y="3530396"/>
            <a:ext cx="1436688" cy="481013"/>
          </a:xfrm>
        </p:spPr>
        <p:txBody>
          <a:bodyPr/>
          <a:lstStyle>
            <a:lvl1pPr marL="0" indent="0">
              <a:buNone/>
              <a:defRPr>
                <a:solidFill>
                  <a:srgbClr val="00B0F0"/>
                </a:solidFill>
                <a:latin typeface="Century Gothic" panose="020B0502020202020204" pitchFamily="34" charset="0"/>
              </a:defRPr>
            </a:lvl1pPr>
          </a:lstStyle>
          <a:p>
            <a:pPr lvl="0"/>
            <a:r>
              <a:rPr lang="en-US" dirty="0"/>
              <a:t>15 Min</a:t>
            </a:r>
          </a:p>
        </p:txBody>
      </p:sp>
      <p:sp>
        <p:nvSpPr>
          <p:cNvPr id="16" name="Text Placeholder 6">
            <a:extLst>
              <a:ext uri="{FF2B5EF4-FFF2-40B4-BE49-F238E27FC236}">
                <a16:creationId xmlns:a16="http://schemas.microsoft.com/office/drawing/2014/main" id="{EB1C977E-31E5-48DC-BFD4-5727DC10B20A}"/>
              </a:ext>
            </a:extLst>
          </p:cNvPr>
          <p:cNvSpPr>
            <a:spLocks noGrp="1"/>
          </p:cNvSpPr>
          <p:nvPr>
            <p:ph type="body" sz="quarter" idx="16" hasCustomPrompt="1"/>
          </p:nvPr>
        </p:nvSpPr>
        <p:spPr>
          <a:xfrm>
            <a:off x="8610600" y="5217532"/>
            <a:ext cx="1436688" cy="481013"/>
          </a:xfrm>
        </p:spPr>
        <p:txBody>
          <a:bodyPr/>
          <a:lstStyle>
            <a:lvl1pPr marL="0" indent="0">
              <a:buNone/>
              <a:defRPr>
                <a:solidFill>
                  <a:srgbClr val="00B0F0"/>
                </a:solidFill>
                <a:latin typeface="Century Gothic" panose="020B0502020202020204" pitchFamily="34" charset="0"/>
              </a:defRPr>
            </a:lvl1pPr>
          </a:lstStyle>
          <a:p>
            <a:pPr lvl="0"/>
            <a:r>
              <a:rPr lang="en-US" dirty="0"/>
              <a:t>15 Min</a:t>
            </a:r>
          </a:p>
        </p:txBody>
      </p:sp>
    </p:spTree>
    <p:extLst>
      <p:ext uri="{BB962C8B-B14F-4D97-AF65-F5344CB8AC3E}">
        <p14:creationId xmlns:p14="http://schemas.microsoft.com/office/powerpoint/2010/main" val="1074020907"/>
      </p:ext>
    </p:extLst>
  </p:cSld>
  <p:clrMapOvr>
    <a:masterClrMapping/>
  </p:clrMapOvr>
  <p:extLst>
    <p:ext uri="{DCECCB84-F9BA-43D5-87BE-67443E8EF086}">
      <p15:sldGuideLst xmlns:p15="http://schemas.microsoft.com/office/powerpoint/2012/main">
        <p15:guide id="1" orient="horz" pos="120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orking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387484" y="1212036"/>
            <a:ext cx="3651104" cy="1079188"/>
          </a:xfrm>
        </p:spPr>
        <p:txBody>
          <a:bodyPr>
            <a:normAutofit/>
          </a:bodyPr>
          <a:lstStyle>
            <a:lvl1pPr marL="0" indent="0">
              <a:buFontTx/>
              <a:buNone/>
              <a:defRPr sz="2800" b="0">
                <a:solidFill>
                  <a:schemeClr val="bg1"/>
                </a:solidFill>
                <a:latin typeface="Century Gothic" panose="020B0502020202020204" pitchFamily="34" charset="0"/>
              </a:defRPr>
            </a:lvl1pPr>
          </a:lstStyle>
          <a:p>
            <a:pPr lvl="0"/>
            <a:r>
              <a:rPr lang="en-US" dirty="0"/>
              <a:t>Slide Title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hasCustomPrompt="1"/>
          </p:nvPr>
        </p:nvSpPr>
        <p:spPr>
          <a:xfrm>
            <a:off x="4473575" y="1453911"/>
            <a:ext cx="7163365" cy="3842227"/>
          </a:xfrm>
        </p:spPr>
        <p:txBody>
          <a:bodyPr>
            <a:normAutofit/>
          </a:bodyPr>
          <a:lstStyle>
            <a:lvl1pPr marL="0" indent="0">
              <a:buNone/>
              <a:defRPr sz="1800" b="0">
                <a:solidFill>
                  <a:schemeClr val="bg1"/>
                </a:solidFill>
                <a:latin typeface="Century Gothic" panose="020B0502020202020204" pitchFamily="34" charset="0"/>
              </a:defRPr>
            </a:lvl1pPr>
          </a:lstStyle>
          <a:p>
            <a:pPr>
              <a:spcBef>
                <a:spcPts val="600"/>
              </a:spcBef>
              <a:spcAft>
                <a:spcPts val="600"/>
              </a:spcAft>
            </a:pPr>
            <a:r>
              <a:rPr lang="en-US" dirty="0">
                <a:solidFill>
                  <a:schemeClr val="bg1"/>
                </a:solidFill>
                <a:latin typeface="Century Gothic" panose="020B0502020202020204" pitchFamily="34" charset="0"/>
              </a:rPr>
              <a:t>Copy placed here. Lorem ipsum dolor sit </a:t>
            </a:r>
            <a:r>
              <a:rPr lang="en-US" dirty="0" err="1">
                <a:solidFill>
                  <a:schemeClr val="bg1"/>
                </a:solidFill>
                <a:latin typeface="Century Gothic" panose="020B0502020202020204" pitchFamily="34" charset="0"/>
              </a:rPr>
              <a:t>amet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consectetur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adipiscing</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elit</a:t>
            </a:r>
            <a:r>
              <a:rPr lang="en-US" dirty="0">
                <a:solidFill>
                  <a:schemeClr val="bg1"/>
                </a:solidFill>
                <a:latin typeface="Century Gothic" panose="020B0502020202020204" pitchFamily="34" charset="0"/>
              </a:rPr>
              <a:t>, sed do </a:t>
            </a:r>
            <a:r>
              <a:rPr lang="en-US" dirty="0" err="1">
                <a:solidFill>
                  <a:schemeClr val="bg1"/>
                </a:solidFill>
                <a:latin typeface="Century Gothic" panose="020B0502020202020204" pitchFamily="34" charset="0"/>
              </a:rPr>
              <a:t>eiusmod</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tempor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incididunt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labore</a:t>
            </a:r>
            <a:r>
              <a:rPr lang="en-US" dirty="0">
                <a:solidFill>
                  <a:schemeClr val="bg1"/>
                </a:solidFill>
                <a:latin typeface="Century Gothic" panose="020B0502020202020204" pitchFamily="34" charset="0"/>
              </a:rPr>
              <a:t> et dolore magna </a:t>
            </a:r>
            <a:r>
              <a:rPr lang="en-US" dirty="0" err="1">
                <a:solidFill>
                  <a:schemeClr val="bg1"/>
                </a:solidFill>
                <a:latin typeface="Century Gothic" panose="020B0502020202020204" pitchFamily="34" charset="0"/>
              </a:rPr>
              <a:t>aliqua</a:t>
            </a:r>
            <a:r>
              <a:rPr lang="en-US" dirty="0">
                <a:solidFill>
                  <a:schemeClr val="bg1"/>
                </a:solidFill>
                <a:latin typeface="Century Gothic" panose="020B0502020202020204" pitchFamily="34" charset="0"/>
              </a:rPr>
              <a:t>. Ut </a:t>
            </a:r>
            <a:r>
              <a:rPr lang="en-US" dirty="0" err="1">
                <a:solidFill>
                  <a:schemeClr val="bg1"/>
                </a:solidFill>
                <a:latin typeface="Century Gothic" panose="020B0502020202020204" pitchFamily="34" charset="0"/>
              </a:rPr>
              <a:t>enim</a:t>
            </a:r>
            <a:r>
              <a:rPr lang="en-US" dirty="0">
                <a:solidFill>
                  <a:schemeClr val="bg1"/>
                </a:solidFill>
                <a:latin typeface="Century Gothic" panose="020B0502020202020204" pitchFamily="34" charset="0"/>
              </a:rPr>
              <a:t> ad minim </a:t>
            </a:r>
            <a:r>
              <a:rPr lang="en-US" dirty="0" err="1">
                <a:solidFill>
                  <a:schemeClr val="bg1"/>
                </a:solidFill>
                <a:latin typeface="Century Gothic" panose="020B0502020202020204" pitchFamily="34" charset="0"/>
              </a:rPr>
              <a:t>veniam</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quis</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nostrud</a:t>
            </a:r>
            <a:r>
              <a:rPr lang="en-US" dirty="0">
                <a:solidFill>
                  <a:schemeClr val="bg1"/>
                </a:solidFill>
                <a:latin typeface="Century Gothic" panose="020B0502020202020204" pitchFamily="34" charset="0"/>
              </a:rPr>
              <a:t> exercitation </a:t>
            </a:r>
            <a:r>
              <a:rPr lang="en-US" dirty="0" err="1">
                <a:solidFill>
                  <a:schemeClr val="bg1"/>
                </a:solidFill>
                <a:latin typeface="Century Gothic" panose="020B0502020202020204" pitchFamily="34" charset="0"/>
              </a:rPr>
              <a:t>ullamco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laboris</a:t>
            </a:r>
            <a:r>
              <a:rPr lang="en-US" dirty="0">
                <a:solidFill>
                  <a:schemeClr val="bg1"/>
                </a:solidFill>
                <a:latin typeface="Century Gothic" panose="020B0502020202020204" pitchFamily="34" charset="0"/>
              </a:rPr>
              <a:t> nisi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aliquip</a:t>
            </a:r>
            <a:r>
              <a:rPr lang="en-US" dirty="0">
                <a:solidFill>
                  <a:schemeClr val="bg1"/>
                </a:solidFill>
                <a:latin typeface="Century Gothic" panose="020B0502020202020204" pitchFamily="34" charset="0"/>
              </a:rPr>
              <a:t> ex </a:t>
            </a:r>
            <a:r>
              <a:rPr lang="en-US" dirty="0" err="1">
                <a:solidFill>
                  <a:schemeClr val="bg1"/>
                </a:solidFill>
                <a:latin typeface="Century Gothic" panose="020B0502020202020204" pitchFamily="34" charset="0"/>
              </a:rPr>
              <a:t>ea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commodo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consequat</a:t>
            </a:r>
            <a:r>
              <a:rPr lang="en-US" dirty="0">
                <a:solidFill>
                  <a:schemeClr val="bg1"/>
                </a:solidFill>
                <a:latin typeface="Century Gothic" panose="020B0502020202020204" pitchFamily="34" charset="0"/>
              </a:rPr>
              <a:t>. Duis </a:t>
            </a:r>
            <a:r>
              <a:rPr lang="en-US" dirty="0" err="1">
                <a:solidFill>
                  <a:schemeClr val="bg1"/>
                </a:solidFill>
                <a:latin typeface="Century Gothic" panose="020B0502020202020204" pitchFamily="34" charset="0"/>
              </a:rPr>
              <a:t>aute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irure</a:t>
            </a:r>
            <a:r>
              <a:rPr lang="en-US" dirty="0">
                <a:solidFill>
                  <a:schemeClr val="bg1"/>
                </a:solidFill>
                <a:latin typeface="Century Gothic" panose="020B0502020202020204" pitchFamily="34" charset="0"/>
              </a:rPr>
              <a:t> dolor in </a:t>
            </a:r>
            <a:r>
              <a:rPr lang="en-US" dirty="0" err="1">
                <a:solidFill>
                  <a:schemeClr val="bg1"/>
                </a:solidFill>
                <a:latin typeface="Century Gothic" panose="020B0502020202020204" pitchFamily="34" charset="0"/>
              </a:rPr>
              <a:t>reprehenderit</a:t>
            </a:r>
            <a:r>
              <a:rPr lang="en-US" dirty="0">
                <a:solidFill>
                  <a:schemeClr val="bg1"/>
                </a:solidFill>
                <a:latin typeface="Century Gothic" panose="020B0502020202020204" pitchFamily="34" charset="0"/>
              </a:rPr>
              <a:t> in </a:t>
            </a:r>
            <a:r>
              <a:rPr lang="en-US" dirty="0" err="1">
                <a:solidFill>
                  <a:schemeClr val="bg1"/>
                </a:solidFill>
                <a:latin typeface="Century Gothic" panose="020B0502020202020204" pitchFamily="34" charset="0"/>
              </a:rPr>
              <a:t>voluptate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velit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esse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cillum</a:t>
            </a:r>
            <a:r>
              <a:rPr lang="en-US" dirty="0">
                <a:solidFill>
                  <a:schemeClr val="bg1"/>
                </a:solidFill>
                <a:latin typeface="Century Gothic" panose="020B0502020202020204" pitchFamily="34" charset="0"/>
              </a:rPr>
              <a:t> dolore </a:t>
            </a:r>
            <a:r>
              <a:rPr lang="en-US" dirty="0" err="1">
                <a:solidFill>
                  <a:schemeClr val="bg1"/>
                </a:solidFill>
                <a:latin typeface="Century Gothic" panose="020B0502020202020204" pitchFamily="34" charset="0"/>
              </a:rPr>
              <a:t>eu</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fugiat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nulla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pariatur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Excepteur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sint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occaecat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cupidatat</a:t>
            </a:r>
            <a:r>
              <a:rPr lang="en-US" dirty="0">
                <a:solidFill>
                  <a:schemeClr val="bg1"/>
                </a:solidFill>
                <a:latin typeface="Century Gothic" panose="020B0502020202020204" pitchFamily="34" charset="0"/>
              </a:rPr>
              <a:t> non </a:t>
            </a:r>
            <a:r>
              <a:rPr lang="en-US" dirty="0" err="1">
                <a:solidFill>
                  <a:schemeClr val="bg1"/>
                </a:solidFill>
                <a:latin typeface="Century Gothic" panose="020B0502020202020204" pitchFamily="34" charset="0"/>
              </a:rPr>
              <a:t>proident</a:t>
            </a:r>
            <a:r>
              <a:rPr lang="en-US" dirty="0">
                <a:solidFill>
                  <a:schemeClr val="bg1"/>
                </a:solidFill>
                <a:latin typeface="Century Gothic" panose="020B0502020202020204" pitchFamily="34" charset="0"/>
              </a:rPr>
              <a:t>, sunt in culpa qui </a:t>
            </a:r>
            <a:r>
              <a:rPr lang="en-US" dirty="0" err="1">
                <a:solidFill>
                  <a:schemeClr val="bg1"/>
                </a:solidFill>
                <a:latin typeface="Century Gothic" panose="020B0502020202020204" pitchFamily="34" charset="0"/>
              </a:rPr>
              <a:t>officia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deserunt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mollit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anim</a:t>
            </a:r>
            <a:r>
              <a:rPr lang="en-US" dirty="0">
                <a:solidFill>
                  <a:schemeClr val="bg1"/>
                </a:solidFill>
                <a:latin typeface="Century Gothic" panose="020B0502020202020204" pitchFamily="34" charset="0"/>
              </a:rPr>
              <a:t> id </a:t>
            </a:r>
            <a:r>
              <a:rPr lang="en-US" dirty="0" err="1">
                <a:solidFill>
                  <a:schemeClr val="bg1"/>
                </a:solidFill>
                <a:latin typeface="Century Gothic" panose="020B0502020202020204" pitchFamily="34" charset="0"/>
              </a:rPr>
              <a:t>est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laborum</a:t>
            </a:r>
            <a:r>
              <a:rPr lang="en-US" dirty="0">
                <a:solidFill>
                  <a:schemeClr val="bg1"/>
                </a:solidFill>
                <a:latin typeface="Century Gothic" panose="020B0502020202020204" pitchFamily="34" charset="0"/>
              </a:rPr>
              <a:t>.</a:t>
            </a:r>
          </a:p>
          <a:p>
            <a:pPr marL="731520" indent="-285750">
              <a:lnSpc>
                <a:spcPct val="120000"/>
              </a:lnSpc>
              <a:spcBef>
                <a:spcPts val="200"/>
              </a:spcBef>
              <a:spcAft>
                <a:spcPts val="200"/>
              </a:spcAft>
              <a:buFont typeface="Arial" panose="020B0604020202020204" pitchFamily="34" charset="0"/>
              <a:buChar char="•"/>
            </a:pPr>
            <a:r>
              <a:rPr lang="en-US" sz="1400" b="1" dirty="0">
                <a:solidFill>
                  <a:schemeClr val="bg1"/>
                </a:solidFill>
                <a:latin typeface="Century Gothic" panose="020B0502020202020204" pitchFamily="34" charset="0"/>
              </a:rPr>
              <a:t>Bullet point one</a:t>
            </a:r>
          </a:p>
          <a:p>
            <a:pPr marL="731520" indent="-285750">
              <a:lnSpc>
                <a:spcPct val="120000"/>
              </a:lnSpc>
              <a:spcBef>
                <a:spcPts val="200"/>
              </a:spcBef>
              <a:spcAft>
                <a:spcPts val="200"/>
              </a:spcAft>
              <a:buFont typeface="Arial" panose="020B0604020202020204" pitchFamily="34" charset="0"/>
              <a:buChar char="•"/>
            </a:pPr>
            <a:r>
              <a:rPr lang="en-US" sz="1400" b="1" dirty="0">
                <a:solidFill>
                  <a:schemeClr val="bg1"/>
                </a:solidFill>
                <a:latin typeface="Century Gothic" panose="020B0502020202020204" pitchFamily="34" charset="0"/>
              </a:rPr>
              <a:t>Bullet point two</a:t>
            </a:r>
          </a:p>
          <a:p>
            <a:pPr marL="731520" indent="-285750">
              <a:lnSpc>
                <a:spcPct val="120000"/>
              </a:lnSpc>
              <a:spcBef>
                <a:spcPts val="200"/>
              </a:spcBef>
              <a:spcAft>
                <a:spcPts val="200"/>
              </a:spcAft>
              <a:buFont typeface="Arial" panose="020B0604020202020204" pitchFamily="34" charset="0"/>
              <a:buChar char="•"/>
            </a:pPr>
            <a:r>
              <a:rPr lang="en-US" sz="1400" b="1" dirty="0">
                <a:solidFill>
                  <a:schemeClr val="bg1"/>
                </a:solidFill>
                <a:latin typeface="Century Gothic" panose="020B0502020202020204" pitchFamily="34" charset="0"/>
              </a:rPr>
              <a:t>Bullet point three</a:t>
            </a:r>
          </a:p>
          <a:p>
            <a:pPr marL="731520" indent="-285750">
              <a:lnSpc>
                <a:spcPct val="120000"/>
              </a:lnSpc>
              <a:spcBef>
                <a:spcPts val="200"/>
              </a:spcBef>
              <a:spcAft>
                <a:spcPts val="200"/>
              </a:spcAft>
              <a:buFont typeface="Arial" panose="020B0604020202020204" pitchFamily="34" charset="0"/>
              <a:buChar char="•"/>
            </a:pPr>
            <a:r>
              <a:rPr lang="en-US" sz="1400" b="1" dirty="0">
                <a:solidFill>
                  <a:schemeClr val="bg1"/>
                </a:solidFill>
                <a:latin typeface="Century Gothic" panose="020B0502020202020204" pitchFamily="34" charset="0"/>
              </a:rPr>
              <a:t>Bullet point four</a:t>
            </a:r>
          </a:p>
          <a:p>
            <a:pPr marL="731520" indent="-285750">
              <a:lnSpc>
                <a:spcPct val="120000"/>
              </a:lnSpc>
              <a:spcBef>
                <a:spcPts val="200"/>
              </a:spcBef>
              <a:spcAft>
                <a:spcPts val="200"/>
              </a:spcAft>
              <a:buFont typeface="Arial" panose="020B0604020202020204" pitchFamily="34" charset="0"/>
              <a:buChar char="•"/>
            </a:pPr>
            <a:r>
              <a:rPr lang="en-US" sz="1400" b="1" dirty="0">
                <a:solidFill>
                  <a:schemeClr val="bg1"/>
                </a:solidFill>
                <a:latin typeface="Century Gothic" panose="020B0502020202020204" pitchFamily="34" charset="0"/>
              </a:rPr>
              <a:t>Bullet point five</a:t>
            </a: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3BCCFF"/>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7404FF6-4DA2-4C00-AAA2-D6B8C30A8D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240" y="3386830"/>
            <a:ext cx="2683760" cy="2683760"/>
          </a:xfrm>
          <a:prstGeom prst="rect">
            <a:avLst/>
          </a:prstGeom>
          <a:effectLst/>
        </p:spPr>
      </p:pic>
      <p:sp>
        <p:nvSpPr>
          <p:cNvPr id="16" name="Text Placeholder 15">
            <a:extLst>
              <a:ext uri="{FF2B5EF4-FFF2-40B4-BE49-F238E27FC236}">
                <a16:creationId xmlns:a16="http://schemas.microsoft.com/office/drawing/2014/main" id="{FEECABEC-E508-4F1C-967E-D9B82E1D6318}"/>
              </a:ext>
            </a:extLst>
          </p:cNvPr>
          <p:cNvSpPr>
            <a:spLocks noGrp="1"/>
          </p:cNvSpPr>
          <p:nvPr>
            <p:ph type="body" sz="quarter" idx="14" hasCustomPrompt="1"/>
          </p:nvPr>
        </p:nvSpPr>
        <p:spPr>
          <a:xfrm>
            <a:off x="400049" y="2796858"/>
            <a:ext cx="3543283" cy="555942"/>
          </a:xfrm>
        </p:spPr>
        <p:txBody>
          <a:bodyPr>
            <a:normAutofit/>
          </a:bodyPr>
          <a:lstStyle>
            <a:lvl1pPr marL="0" indent="0">
              <a:buNone/>
              <a:defRPr sz="1600" b="1">
                <a:solidFill>
                  <a:schemeClr val="bg1"/>
                </a:solidFill>
              </a:defRPr>
            </a:lvl1pPr>
          </a:lstStyle>
          <a:p>
            <a:pPr lvl="0"/>
            <a:r>
              <a:rPr lang="en-US" dirty="0"/>
              <a:t>Sub headline talking point placed here</a:t>
            </a:r>
          </a:p>
        </p:txBody>
      </p:sp>
    </p:spTree>
    <p:extLst>
      <p:ext uri="{BB962C8B-B14F-4D97-AF65-F5344CB8AC3E}">
        <p14:creationId xmlns:p14="http://schemas.microsoft.com/office/powerpoint/2010/main" val="423882460"/>
      </p:ext>
    </p:extLst>
  </p:cSld>
  <p:clrMapOvr>
    <a:masterClrMapping/>
  </p:clrMapOvr>
  <p:extLst>
    <p:ext uri="{DCECCB84-F9BA-43D5-87BE-67443E8EF086}">
      <p15:sldGuideLst xmlns:p15="http://schemas.microsoft.com/office/powerpoint/2012/main">
        <p15:guide id="1" orient="horz" pos="1224">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ing Slide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25C627-2382-4D0C-93A8-EBC10E3B9D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82070"/>
            <a:ext cx="4204244" cy="5281521"/>
          </a:xfrm>
          <a:prstGeom prst="rect">
            <a:avLst/>
          </a:prstGeom>
        </p:spPr>
      </p:pic>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387484" y="1212036"/>
            <a:ext cx="3651104" cy="1079188"/>
          </a:xfrm>
        </p:spPr>
        <p:txBody>
          <a:bodyPr>
            <a:normAutofit/>
          </a:bodyPr>
          <a:lstStyle>
            <a:lvl1pPr marL="0" indent="0">
              <a:buFontTx/>
              <a:buNone/>
              <a:defRPr sz="2800" b="0">
                <a:solidFill>
                  <a:schemeClr val="bg1"/>
                </a:solidFill>
                <a:latin typeface="Century Gothic" panose="020B0502020202020204" pitchFamily="34" charset="0"/>
              </a:defRPr>
            </a:lvl1pPr>
          </a:lstStyle>
          <a:p>
            <a:pPr lvl="0"/>
            <a:r>
              <a:rPr lang="en-US" dirty="0"/>
              <a:t>Slide Title Placed Here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hasCustomPrompt="1"/>
          </p:nvPr>
        </p:nvSpPr>
        <p:spPr>
          <a:xfrm>
            <a:off x="4471457" y="2425460"/>
            <a:ext cx="7163365" cy="3218338"/>
          </a:xfrm>
        </p:spPr>
        <p:txBody>
          <a:bodyPr>
            <a:normAutofit/>
          </a:bodyPr>
          <a:lstStyle>
            <a:lvl1pPr marL="0" indent="0">
              <a:buNone/>
              <a:defRPr sz="1800" b="0">
                <a:solidFill>
                  <a:schemeClr val="bg1"/>
                </a:solidFill>
                <a:latin typeface="Century Gothic" panose="020B0502020202020204" pitchFamily="34" charset="0"/>
              </a:defRPr>
            </a:lvl1pPr>
          </a:lstStyle>
          <a:p>
            <a:pPr>
              <a:spcBef>
                <a:spcPts val="600"/>
              </a:spcBef>
              <a:spcAft>
                <a:spcPts val="600"/>
              </a:spcAft>
            </a:pPr>
            <a:r>
              <a:rPr lang="en-US" dirty="0">
                <a:solidFill>
                  <a:schemeClr val="bg1"/>
                </a:solidFill>
                <a:latin typeface="Century Gothic" panose="020B0502020202020204" pitchFamily="34" charset="0"/>
              </a:rPr>
              <a:t>Copy placed here. Lorem ipsum dolor sit </a:t>
            </a:r>
            <a:r>
              <a:rPr lang="en-US" dirty="0" err="1">
                <a:solidFill>
                  <a:schemeClr val="bg1"/>
                </a:solidFill>
                <a:latin typeface="Century Gothic" panose="020B0502020202020204" pitchFamily="34" charset="0"/>
              </a:rPr>
              <a:t>amet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consectetur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adipiscing</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elit</a:t>
            </a:r>
            <a:r>
              <a:rPr lang="en-US" dirty="0">
                <a:solidFill>
                  <a:schemeClr val="bg1"/>
                </a:solidFill>
                <a:latin typeface="Century Gothic" panose="020B0502020202020204" pitchFamily="34" charset="0"/>
              </a:rPr>
              <a:t>, sed do </a:t>
            </a:r>
            <a:r>
              <a:rPr lang="en-US" dirty="0" err="1">
                <a:solidFill>
                  <a:schemeClr val="bg1"/>
                </a:solidFill>
                <a:latin typeface="Century Gothic" panose="020B0502020202020204" pitchFamily="34" charset="0"/>
              </a:rPr>
              <a:t>eiusmod</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tempor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incididunt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labore</a:t>
            </a:r>
            <a:r>
              <a:rPr lang="en-US" dirty="0">
                <a:solidFill>
                  <a:schemeClr val="bg1"/>
                </a:solidFill>
                <a:latin typeface="Century Gothic" panose="020B0502020202020204" pitchFamily="34" charset="0"/>
              </a:rPr>
              <a:t> et dolore magna </a:t>
            </a:r>
            <a:r>
              <a:rPr lang="en-US" dirty="0" err="1">
                <a:solidFill>
                  <a:schemeClr val="bg1"/>
                </a:solidFill>
                <a:latin typeface="Century Gothic" panose="020B0502020202020204" pitchFamily="34" charset="0"/>
              </a:rPr>
              <a:t>aliqua</a:t>
            </a:r>
            <a:r>
              <a:rPr lang="en-US" dirty="0">
                <a:solidFill>
                  <a:schemeClr val="bg1"/>
                </a:solidFill>
                <a:latin typeface="Century Gothic" panose="020B0502020202020204" pitchFamily="34" charset="0"/>
              </a:rPr>
              <a:t>. Ut </a:t>
            </a:r>
            <a:r>
              <a:rPr lang="en-US" dirty="0" err="1">
                <a:solidFill>
                  <a:schemeClr val="bg1"/>
                </a:solidFill>
                <a:latin typeface="Century Gothic" panose="020B0502020202020204" pitchFamily="34" charset="0"/>
              </a:rPr>
              <a:t>enim</a:t>
            </a:r>
            <a:r>
              <a:rPr lang="en-US" dirty="0">
                <a:solidFill>
                  <a:schemeClr val="bg1"/>
                </a:solidFill>
                <a:latin typeface="Century Gothic" panose="020B0502020202020204" pitchFamily="34" charset="0"/>
              </a:rPr>
              <a:t> ad minim </a:t>
            </a:r>
            <a:r>
              <a:rPr lang="en-US" dirty="0" err="1">
                <a:solidFill>
                  <a:schemeClr val="bg1"/>
                </a:solidFill>
                <a:latin typeface="Century Gothic" panose="020B0502020202020204" pitchFamily="34" charset="0"/>
              </a:rPr>
              <a:t>veniam</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quis</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nostrud</a:t>
            </a:r>
            <a:r>
              <a:rPr lang="en-US" dirty="0">
                <a:solidFill>
                  <a:schemeClr val="bg1"/>
                </a:solidFill>
                <a:latin typeface="Century Gothic" panose="020B0502020202020204" pitchFamily="34" charset="0"/>
              </a:rPr>
              <a:t> exercitation </a:t>
            </a:r>
            <a:r>
              <a:rPr lang="en-US" dirty="0" err="1">
                <a:solidFill>
                  <a:schemeClr val="bg1"/>
                </a:solidFill>
                <a:latin typeface="Century Gothic" panose="020B0502020202020204" pitchFamily="34" charset="0"/>
              </a:rPr>
              <a:t>ullamco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laboris</a:t>
            </a:r>
            <a:r>
              <a:rPr lang="en-US" dirty="0">
                <a:solidFill>
                  <a:schemeClr val="bg1"/>
                </a:solidFill>
                <a:latin typeface="Century Gothic" panose="020B0502020202020204" pitchFamily="34" charset="0"/>
              </a:rPr>
              <a:t> nisi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aliquip</a:t>
            </a:r>
            <a:r>
              <a:rPr lang="en-US" dirty="0">
                <a:solidFill>
                  <a:schemeClr val="bg1"/>
                </a:solidFill>
                <a:latin typeface="Century Gothic" panose="020B0502020202020204" pitchFamily="34" charset="0"/>
              </a:rPr>
              <a:t> ex </a:t>
            </a:r>
            <a:r>
              <a:rPr lang="en-US" dirty="0" err="1">
                <a:solidFill>
                  <a:schemeClr val="bg1"/>
                </a:solidFill>
                <a:latin typeface="Century Gothic" panose="020B0502020202020204" pitchFamily="34" charset="0"/>
              </a:rPr>
              <a:t>ea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commodo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consequat</a:t>
            </a:r>
            <a:r>
              <a:rPr lang="en-US" dirty="0">
                <a:solidFill>
                  <a:schemeClr val="bg1"/>
                </a:solidFill>
                <a:latin typeface="Century Gothic" panose="020B0502020202020204" pitchFamily="34" charset="0"/>
              </a:rPr>
              <a:t>. Duis </a:t>
            </a:r>
            <a:r>
              <a:rPr lang="en-US" dirty="0" err="1">
                <a:solidFill>
                  <a:schemeClr val="bg1"/>
                </a:solidFill>
                <a:latin typeface="Century Gothic" panose="020B0502020202020204" pitchFamily="34" charset="0"/>
              </a:rPr>
              <a:t>aute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irure</a:t>
            </a:r>
            <a:r>
              <a:rPr lang="en-US" dirty="0">
                <a:solidFill>
                  <a:schemeClr val="bg1"/>
                </a:solidFill>
                <a:latin typeface="Century Gothic" panose="020B0502020202020204" pitchFamily="34" charset="0"/>
              </a:rPr>
              <a:t> dolor in </a:t>
            </a:r>
            <a:r>
              <a:rPr lang="en-US" dirty="0" err="1">
                <a:solidFill>
                  <a:schemeClr val="bg1"/>
                </a:solidFill>
                <a:latin typeface="Century Gothic" panose="020B0502020202020204" pitchFamily="34" charset="0"/>
              </a:rPr>
              <a:t>reprehenderit</a:t>
            </a:r>
            <a:r>
              <a:rPr lang="en-US" dirty="0">
                <a:solidFill>
                  <a:schemeClr val="bg1"/>
                </a:solidFill>
                <a:latin typeface="Century Gothic" panose="020B0502020202020204" pitchFamily="34" charset="0"/>
              </a:rPr>
              <a:t> in </a:t>
            </a:r>
            <a:r>
              <a:rPr lang="en-US" dirty="0" err="1">
                <a:solidFill>
                  <a:schemeClr val="bg1"/>
                </a:solidFill>
                <a:latin typeface="Century Gothic" panose="020B0502020202020204" pitchFamily="34" charset="0"/>
              </a:rPr>
              <a:t>voluptate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velit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esse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cillum</a:t>
            </a:r>
            <a:r>
              <a:rPr lang="en-US" dirty="0">
                <a:solidFill>
                  <a:schemeClr val="bg1"/>
                </a:solidFill>
                <a:latin typeface="Century Gothic" panose="020B0502020202020204" pitchFamily="34" charset="0"/>
              </a:rPr>
              <a:t> dolore </a:t>
            </a:r>
            <a:r>
              <a:rPr lang="en-US" dirty="0" err="1">
                <a:solidFill>
                  <a:schemeClr val="bg1"/>
                </a:solidFill>
                <a:latin typeface="Century Gothic" panose="020B0502020202020204" pitchFamily="34" charset="0"/>
              </a:rPr>
              <a:t>eu</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fugiat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nulla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pariatur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Excepteur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sint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occaecat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cupidatat</a:t>
            </a:r>
            <a:r>
              <a:rPr lang="en-US" dirty="0">
                <a:solidFill>
                  <a:schemeClr val="bg1"/>
                </a:solidFill>
                <a:latin typeface="Century Gothic" panose="020B0502020202020204" pitchFamily="34" charset="0"/>
              </a:rPr>
              <a:t> non </a:t>
            </a:r>
            <a:r>
              <a:rPr lang="en-US" dirty="0" err="1">
                <a:solidFill>
                  <a:schemeClr val="bg1"/>
                </a:solidFill>
                <a:latin typeface="Century Gothic" panose="020B0502020202020204" pitchFamily="34" charset="0"/>
              </a:rPr>
              <a:t>proident</a:t>
            </a:r>
            <a:r>
              <a:rPr lang="en-US" dirty="0">
                <a:solidFill>
                  <a:schemeClr val="bg1"/>
                </a:solidFill>
                <a:latin typeface="Century Gothic" panose="020B0502020202020204" pitchFamily="34" charset="0"/>
              </a:rPr>
              <a:t>, sunt in culpa qui </a:t>
            </a:r>
            <a:r>
              <a:rPr lang="en-US" dirty="0" err="1">
                <a:solidFill>
                  <a:schemeClr val="bg1"/>
                </a:solidFill>
                <a:latin typeface="Century Gothic" panose="020B0502020202020204" pitchFamily="34" charset="0"/>
              </a:rPr>
              <a:t>officia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deserunt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mollit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anim</a:t>
            </a:r>
            <a:r>
              <a:rPr lang="en-US" dirty="0">
                <a:solidFill>
                  <a:schemeClr val="bg1"/>
                </a:solidFill>
                <a:latin typeface="Century Gothic" panose="020B0502020202020204" pitchFamily="34" charset="0"/>
              </a:rPr>
              <a:t> id </a:t>
            </a:r>
            <a:r>
              <a:rPr lang="en-US" dirty="0" err="1">
                <a:solidFill>
                  <a:schemeClr val="bg1"/>
                </a:solidFill>
                <a:latin typeface="Century Gothic" panose="020B0502020202020204" pitchFamily="34" charset="0"/>
              </a:rPr>
              <a:t>est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laborum</a:t>
            </a:r>
            <a:r>
              <a:rPr lang="en-US" dirty="0">
                <a:solidFill>
                  <a:schemeClr val="bg1"/>
                </a:solidFill>
                <a:latin typeface="Century Gothic" panose="020B0502020202020204" pitchFamily="34" charset="0"/>
              </a:rPr>
              <a:t>.</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14321703"/>
      </p:ext>
    </p:extLst>
  </p:cSld>
  <p:clrMapOvr>
    <a:masterClrMapping/>
  </p:clrMapOvr>
  <p:extLst>
    <p:ext uri="{DCECCB84-F9BA-43D5-87BE-67443E8EF086}">
      <p15:sldGuideLst xmlns:p15="http://schemas.microsoft.com/office/powerpoint/2012/main">
        <p15:guide id="1" orient="horz" pos="168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ing Slide 3">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B3EEE9C0-4B66-4E57-88F6-B5A220A81588}"/>
              </a:ext>
            </a:extLst>
          </p:cNvPr>
          <p:cNvGrpSpPr/>
          <p:nvPr userDrawn="1"/>
        </p:nvGrpSpPr>
        <p:grpSpPr>
          <a:xfrm>
            <a:off x="6216162" y="1687830"/>
            <a:ext cx="3722240" cy="3928337"/>
            <a:chOff x="6216162" y="1687830"/>
            <a:chExt cx="3722240" cy="3928337"/>
          </a:xfrm>
        </p:grpSpPr>
        <p:grpSp>
          <p:nvGrpSpPr>
            <p:cNvPr id="87" name="Group 86">
              <a:extLst>
                <a:ext uri="{FF2B5EF4-FFF2-40B4-BE49-F238E27FC236}">
                  <a16:creationId xmlns:a16="http://schemas.microsoft.com/office/drawing/2014/main" id="{168837A0-85FE-4A66-9376-DCB5510F4AB8}"/>
                </a:ext>
              </a:extLst>
            </p:cNvPr>
            <p:cNvGrpSpPr/>
            <p:nvPr userDrawn="1"/>
          </p:nvGrpSpPr>
          <p:grpSpPr>
            <a:xfrm>
              <a:off x="6216162" y="1687830"/>
              <a:ext cx="1721674" cy="1721674"/>
              <a:chOff x="6216162" y="1687830"/>
              <a:chExt cx="1721674" cy="1721674"/>
            </a:xfrm>
          </p:grpSpPr>
          <p:pic>
            <p:nvPicPr>
              <p:cNvPr id="83" name="Graphic 82">
                <a:extLst>
                  <a:ext uri="{FF2B5EF4-FFF2-40B4-BE49-F238E27FC236}">
                    <a16:creationId xmlns:a16="http://schemas.microsoft.com/office/drawing/2014/main" id="{BA828EA2-F214-429E-9FAD-7D3349133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6162" y="1687830"/>
                <a:ext cx="1721674" cy="1721674"/>
              </a:xfrm>
              <a:prstGeom prst="rect">
                <a:avLst/>
              </a:prstGeom>
            </p:spPr>
          </p:pic>
          <p:sp>
            <p:nvSpPr>
              <p:cNvPr id="84" name="Oval 83">
                <a:extLst>
                  <a:ext uri="{FF2B5EF4-FFF2-40B4-BE49-F238E27FC236}">
                    <a16:creationId xmlns:a16="http://schemas.microsoft.com/office/drawing/2014/main" id="{916DDF6A-7851-4C32-944E-C449C13D7550}"/>
                  </a:ext>
                </a:extLst>
              </p:cNvPr>
              <p:cNvSpPr/>
              <p:nvPr/>
            </p:nvSpPr>
            <p:spPr>
              <a:xfrm>
                <a:off x="6424348" y="1891558"/>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84" descr="Network">
                <a:extLst>
                  <a:ext uri="{FF2B5EF4-FFF2-40B4-BE49-F238E27FC236}">
                    <a16:creationId xmlns:a16="http://schemas.microsoft.com/office/drawing/2014/main" id="{8968A82C-7C8E-4F0C-BDAB-F8B473363C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1495" y="2978724"/>
                <a:ext cx="373829" cy="375905"/>
              </a:xfrm>
              <a:prstGeom prst="rect">
                <a:avLst/>
              </a:prstGeom>
            </p:spPr>
          </p:pic>
        </p:grpSp>
        <p:grpSp>
          <p:nvGrpSpPr>
            <p:cNvPr id="88" name="Group 87">
              <a:extLst>
                <a:ext uri="{FF2B5EF4-FFF2-40B4-BE49-F238E27FC236}">
                  <a16:creationId xmlns:a16="http://schemas.microsoft.com/office/drawing/2014/main" id="{B970A6E9-224A-410A-A866-CEF9D6DCED0E}"/>
                </a:ext>
              </a:extLst>
            </p:cNvPr>
            <p:cNvGrpSpPr/>
            <p:nvPr userDrawn="1"/>
          </p:nvGrpSpPr>
          <p:grpSpPr>
            <a:xfrm>
              <a:off x="8210342" y="1687830"/>
              <a:ext cx="1721674" cy="1721674"/>
              <a:chOff x="8210342" y="1687830"/>
              <a:chExt cx="1721674" cy="1721674"/>
            </a:xfrm>
          </p:grpSpPr>
          <p:pic>
            <p:nvPicPr>
              <p:cNvPr id="79" name="Graphic 78">
                <a:extLst>
                  <a:ext uri="{FF2B5EF4-FFF2-40B4-BE49-F238E27FC236}">
                    <a16:creationId xmlns:a16="http://schemas.microsoft.com/office/drawing/2014/main" id="{52B7EC01-BB9B-40AD-AC3F-99B7DEBFF4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210342" y="1687830"/>
                <a:ext cx="1721674" cy="1721674"/>
              </a:xfrm>
              <a:prstGeom prst="rect">
                <a:avLst/>
              </a:prstGeom>
            </p:spPr>
          </p:pic>
          <p:sp>
            <p:nvSpPr>
              <p:cNvPr id="80" name="Oval 79">
                <a:extLst>
                  <a:ext uri="{FF2B5EF4-FFF2-40B4-BE49-F238E27FC236}">
                    <a16:creationId xmlns:a16="http://schemas.microsoft.com/office/drawing/2014/main" id="{E35D579E-4734-4B67-8C71-FF0C5C77E4F9}"/>
                  </a:ext>
                </a:extLst>
              </p:cNvPr>
              <p:cNvSpPr/>
              <p:nvPr/>
            </p:nvSpPr>
            <p:spPr>
              <a:xfrm>
                <a:off x="8422377" y="1903185"/>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Graphic 80" descr="Downward trend">
                <a:extLst>
                  <a:ext uri="{FF2B5EF4-FFF2-40B4-BE49-F238E27FC236}">
                    <a16:creationId xmlns:a16="http://schemas.microsoft.com/office/drawing/2014/main" id="{D4F5620F-1E64-4A76-B96C-EC8DE3A170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8994" y="2941134"/>
                <a:ext cx="411212" cy="413495"/>
              </a:xfrm>
              <a:prstGeom prst="rect">
                <a:avLst/>
              </a:prstGeom>
            </p:spPr>
          </p:pic>
        </p:grpSp>
        <p:grpSp>
          <p:nvGrpSpPr>
            <p:cNvPr id="89" name="Group 88">
              <a:extLst>
                <a:ext uri="{FF2B5EF4-FFF2-40B4-BE49-F238E27FC236}">
                  <a16:creationId xmlns:a16="http://schemas.microsoft.com/office/drawing/2014/main" id="{AE969A64-5953-43BC-8617-6205CE0F5315}"/>
                </a:ext>
              </a:extLst>
            </p:cNvPr>
            <p:cNvGrpSpPr/>
            <p:nvPr userDrawn="1"/>
          </p:nvGrpSpPr>
          <p:grpSpPr>
            <a:xfrm>
              <a:off x="6222548" y="3894493"/>
              <a:ext cx="1721674" cy="1721674"/>
              <a:chOff x="6222548" y="3894493"/>
              <a:chExt cx="1721674" cy="1721674"/>
            </a:xfrm>
          </p:grpSpPr>
          <p:pic>
            <p:nvPicPr>
              <p:cNvPr id="75" name="Graphic 74">
                <a:extLst>
                  <a:ext uri="{FF2B5EF4-FFF2-40B4-BE49-F238E27FC236}">
                    <a16:creationId xmlns:a16="http://schemas.microsoft.com/office/drawing/2014/main" id="{34158439-E70B-49FD-BB05-61DA607531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6222548" y="3894493"/>
                <a:ext cx="1721674" cy="1721674"/>
              </a:xfrm>
              <a:prstGeom prst="rect">
                <a:avLst/>
              </a:prstGeom>
              <a:effectLst>
                <a:reflection blurRad="6350" stA="50000" endPos="30000" dir="5400000" sy="-100000" algn="bl" rotWithShape="0"/>
              </a:effectLst>
            </p:spPr>
          </p:pic>
          <p:sp>
            <p:nvSpPr>
              <p:cNvPr id="76" name="Oval 75">
                <a:extLst>
                  <a:ext uri="{FF2B5EF4-FFF2-40B4-BE49-F238E27FC236}">
                    <a16:creationId xmlns:a16="http://schemas.microsoft.com/office/drawing/2014/main" id="{A512883F-3C8F-4432-ACB9-5AACA06CFCEC}"/>
                  </a:ext>
                </a:extLst>
              </p:cNvPr>
              <p:cNvSpPr/>
              <p:nvPr/>
            </p:nvSpPr>
            <p:spPr>
              <a:xfrm>
                <a:off x="6417687" y="4098221"/>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67CA963D-120B-41CB-BACE-7B7076DCBA0C}"/>
                  </a:ext>
                </a:extLst>
              </p:cNvPr>
              <p:cNvPicPr>
                <a:picLocks noChangeAspect="1"/>
              </p:cNvPicPr>
              <p:nvPr/>
            </p:nvPicPr>
            <p:blipFill>
              <a:blip r:embed="rId12">
                <a:clrChange>
                  <a:clrFrom>
                    <a:srgbClr val="1A1A1A"/>
                  </a:clrFrom>
                  <a:clrTo>
                    <a:srgbClr val="1A1A1A">
                      <a:alpha val="0"/>
                    </a:srgbClr>
                  </a:clrTo>
                </a:clrChange>
              </a:blip>
              <a:stretch>
                <a:fillRect/>
              </a:stretch>
            </p:blipFill>
            <p:spPr>
              <a:xfrm>
                <a:off x="7563730" y="3947455"/>
                <a:ext cx="349670" cy="348208"/>
              </a:xfrm>
              <a:prstGeom prst="rect">
                <a:avLst/>
              </a:prstGeom>
            </p:spPr>
          </p:pic>
        </p:grpSp>
        <p:grpSp>
          <p:nvGrpSpPr>
            <p:cNvPr id="90" name="Group 89">
              <a:extLst>
                <a:ext uri="{FF2B5EF4-FFF2-40B4-BE49-F238E27FC236}">
                  <a16:creationId xmlns:a16="http://schemas.microsoft.com/office/drawing/2014/main" id="{3DD20CE1-90A9-4354-82D4-A093AD1AB40F}"/>
                </a:ext>
              </a:extLst>
            </p:cNvPr>
            <p:cNvGrpSpPr/>
            <p:nvPr userDrawn="1"/>
          </p:nvGrpSpPr>
          <p:grpSpPr>
            <a:xfrm>
              <a:off x="8216728" y="3894493"/>
              <a:ext cx="1721674" cy="1721674"/>
              <a:chOff x="8216728" y="3894493"/>
              <a:chExt cx="1721674" cy="1721674"/>
            </a:xfrm>
          </p:grpSpPr>
          <p:pic>
            <p:nvPicPr>
              <p:cNvPr id="71" name="Graphic 70">
                <a:extLst>
                  <a:ext uri="{FF2B5EF4-FFF2-40B4-BE49-F238E27FC236}">
                    <a16:creationId xmlns:a16="http://schemas.microsoft.com/office/drawing/2014/main" id="{7212C63F-0316-465C-99B5-A6DB62F9A4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8216728" y="3894493"/>
                <a:ext cx="1721674" cy="1721674"/>
              </a:xfrm>
              <a:prstGeom prst="rect">
                <a:avLst/>
              </a:prstGeom>
              <a:effectLst>
                <a:reflection blurRad="6350" stA="50000" endPos="30000" dir="5400000" sy="-100000" algn="bl" rotWithShape="0"/>
              </a:effectLst>
            </p:spPr>
          </p:pic>
          <p:sp>
            <p:nvSpPr>
              <p:cNvPr id="72" name="Oval 71">
                <a:extLst>
                  <a:ext uri="{FF2B5EF4-FFF2-40B4-BE49-F238E27FC236}">
                    <a16:creationId xmlns:a16="http://schemas.microsoft.com/office/drawing/2014/main" id="{2340F555-AB0E-4D0B-B909-0B1C799088C5}"/>
                  </a:ext>
                </a:extLst>
              </p:cNvPr>
              <p:cNvSpPr/>
              <p:nvPr/>
            </p:nvSpPr>
            <p:spPr>
              <a:xfrm>
                <a:off x="8414070" y="4078484"/>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Magnifying glass">
                <a:extLst>
                  <a:ext uri="{FF2B5EF4-FFF2-40B4-BE49-F238E27FC236}">
                    <a16:creationId xmlns:a16="http://schemas.microsoft.com/office/drawing/2014/main" id="{0AB6228E-E050-4C5B-A579-1A66B3BA6FB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72285" y="3924143"/>
                <a:ext cx="339844" cy="341731"/>
              </a:xfrm>
              <a:prstGeom prst="rect">
                <a:avLst/>
              </a:prstGeom>
            </p:spPr>
          </p:pic>
        </p:grpSp>
      </p:grpSp>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387484" y="1212036"/>
            <a:ext cx="3651104" cy="1079188"/>
          </a:xfrm>
        </p:spPr>
        <p:txBody>
          <a:bodyPr>
            <a:normAutofit/>
          </a:bodyPr>
          <a:lstStyle>
            <a:lvl1pPr marL="0" indent="0">
              <a:buFontTx/>
              <a:buNone/>
              <a:defRPr sz="2800" b="0">
                <a:solidFill>
                  <a:schemeClr val="bg1"/>
                </a:solidFill>
                <a:latin typeface="Century Gothic" panose="020B0502020202020204" pitchFamily="34" charset="0"/>
              </a:defRPr>
            </a:lvl1pPr>
          </a:lstStyle>
          <a:p>
            <a:pPr lvl="0"/>
            <a:r>
              <a:rPr lang="en-US" dirty="0"/>
              <a:t>Slide Title Placed Here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p:nvPr>
        </p:nvSpPr>
        <p:spPr>
          <a:xfrm>
            <a:off x="4259528" y="1466686"/>
            <a:ext cx="1900556" cy="2171624"/>
          </a:xfrm>
        </p:spPr>
        <p:txBody>
          <a:bodyPr>
            <a:normAutofit/>
          </a:bodyPr>
          <a:lstStyle>
            <a:lvl1pPr marL="203200" indent="-203200">
              <a:buFont typeface="Arial" panose="020B0604020202020204" pitchFamily="34" charset="0"/>
              <a:buChar char="•"/>
              <a:defRPr sz="1100" b="1">
                <a:solidFill>
                  <a:schemeClr val="bg1"/>
                </a:solidFill>
                <a:latin typeface="Century Gothic" panose="020B0502020202020204" pitchFamily="34" charset="0"/>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3BCCFF"/>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7404FF6-4DA2-4C00-AAA2-D6B8C30A8D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60240" y="3386830"/>
            <a:ext cx="2683760" cy="2683760"/>
          </a:xfrm>
          <a:prstGeom prst="rect">
            <a:avLst/>
          </a:prstGeom>
          <a:effectLst/>
        </p:spPr>
      </p:pic>
      <p:sp>
        <p:nvSpPr>
          <p:cNvPr id="16" name="Text Placeholder 15">
            <a:extLst>
              <a:ext uri="{FF2B5EF4-FFF2-40B4-BE49-F238E27FC236}">
                <a16:creationId xmlns:a16="http://schemas.microsoft.com/office/drawing/2014/main" id="{FEECABEC-E508-4F1C-967E-D9B82E1D6318}"/>
              </a:ext>
            </a:extLst>
          </p:cNvPr>
          <p:cNvSpPr>
            <a:spLocks noGrp="1"/>
          </p:cNvSpPr>
          <p:nvPr>
            <p:ph type="body" sz="quarter" idx="14" hasCustomPrompt="1"/>
          </p:nvPr>
        </p:nvSpPr>
        <p:spPr>
          <a:xfrm>
            <a:off x="400049" y="2796858"/>
            <a:ext cx="3543283" cy="555942"/>
          </a:xfrm>
        </p:spPr>
        <p:txBody>
          <a:bodyPr>
            <a:normAutofit/>
          </a:bodyPr>
          <a:lstStyle>
            <a:lvl1pPr marL="0" indent="0">
              <a:buNone/>
              <a:defRPr sz="1600" b="1">
                <a:solidFill>
                  <a:schemeClr val="bg1"/>
                </a:solidFill>
              </a:defRPr>
            </a:lvl1pPr>
          </a:lstStyle>
          <a:p>
            <a:pPr lvl="0"/>
            <a:r>
              <a:rPr lang="en-US" dirty="0"/>
              <a:t>Sub headline talking point placed here</a:t>
            </a:r>
          </a:p>
        </p:txBody>
      </p:sp>
      <p:sp>
        <p:nvSpPr>
          <p:cNvPr id="17" name="Text Placeholder 16">
            <a:extLst>
              <a:ext uri="{FF2B5EF4-FFF2-40B4-BE49-F238E27FC236}">
                <a16:creationId xmlns:a16="http://schemas.microsoft.com/office/drawing/2014/main" id="{CC11B5C2-8302-40E5-9EE6-A47ACBF9D663}"/>
              </a:ext>
            </a:extLst>
          </p:cNvPr>
          <p:cNvSpPr>
            <a:spLocks noGrp="1"/>
          </p:cNvSpPr>
          <p:nvPr>
            <p:ph type="body" sz="quarter" idx="15"/>
          </p:nvPr>
        </p:nvSpPr>
        <p:spPr>
          <a:xfrm>
            <a:off x="4260403" y="4065054"/>
            <a:ext cx="1910301" cy="2097053"/>
          </a:xfrm>
        </p:spPr>
        <p:txBody>
          <a:bodyPr>
            <a:noAutofit/>
          </a:bodyPr>
          <a:lstStyle>
            <a:lvl1pPr marL="207963" indent="-207963">
              <a:defRPr sz="1100" b="1">
                <a:solidFill>
                  <a:schemeClr val="bg1"/>
                </a:solidFill>
                <a:latin typeface="Century Gothic" panose="020B0502020202020204" pitchFamily="34" charset="0"/>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8" name="Text Placeholder 47">
            <a:extLst>
              <a:ext uri="{FF2B5EF4-FFF2-40B4-BE49-F238E27FC236}">
                <a16:creationId xmlns:a16="http://schemas.microsoft.com/office/drawing/2014/main" id="{3D597AD2-1263-493C-B1F7-C8A1F489D50B}"/>
              </a:ext>
            </a:extLst>
          </p:cNvPr>
          <p:cNvSpPr>
            <a:spLocks noGrp="1"/>
          </p:cNvSpPr>
          <p:nvPr>
            <p:ph type="body" sz="quarter" idx="16"/>
          </p:nvPr>
        </p:nvSpPr>
        <p:spPr>
          <a:xfrm>
            <a:off x="9855200" y="1464737"/>
            <a:ext cx="2260600" cy="2170113"/>
          </a:xfrm>
        </p:spPr>
        <p:txBody>
          <a:bodyPr>
            <a:normAutofit/>
          </a:bodyPr>
          <a:lstStyle>
            <a:lvl1pPr marL="204788" indent="-204788">
              <a:defRPr sz="1100" b="1">
                <a:solidFill>
                  <a:schemeClr val="bg1"/>
                </a:solidFill>
                <a:latin typeface="Century Gothic" panose="020B0502020202020204" pitchFamily="34" charset="0"/>
              </a:defRPr>
            </a:lvl1pPr>
          </a:lstStyle>
          <a:p>
            <a:pPr lvl="0"/>
            <a:r>
              <a:rPr lang="en-US"/>
              <a:t>Click to edit Master text styles</a:t>
            </a:r>
          </a:p>
        </p:txBody>
      </p:sp>
      <p:sp>
        <p:nvSpPr>
          <p:cNvPr id="50" name="Text Placeholder 49">
            <a:extLst>
              <a:ext uri="{FF2B5EF4-FFF2-40B4-BE49-F238E27FC236}">
                <a16:creationId xmlns:a16="http://schemas.microsoft.com/office/drawing/2014/main" id="{1FABA25A-48BB-4D68-8699-F54EC43392D1}"/>
              </a:ext>
            </a:extLst>
          </p:cNvPr>
          <p:cNvSpPr>
            <a:spLocks noGrp="1"/>
          </p:cNvSpPr>
          <p:nvPr>
            <p:ph type="body" sz="quarter" idx="17"/>
          </p:nvPr>
        </p:nvSpPr>
        <p:spPr>
          <a:xfrm>
            <a:off x="9855199" y="4063999"/>
            <a:ext cx="2260595" cy="2109717"/>
          </a:xfrm>
        </p:spPr>
        <p:txBody>
          <a:bodyPr>
            <a:normAutofit/>
          </a:bodyPr>
          <a:lstStyle>
            <a:lvl1pPr marL="193675" indent="-193675">
              <a:defRPr sz="1100" b="1">
                <a:solidFill>
                  <a:schemeClr val="bg1"/>
                </a:solidFill>
                <a:latin typeface="Century Gothic" panose="020B0502020202020204" pitchFamily="34" charset="0"/>
              </a:defRPr>
            </a:lvl1pPr>
          </a:lstStyle>
          <a:p>
            <a:pPr lvl="0"/>
            <a:r>
              <a:rPr lang="en-US"/>
              <a:t>Click to edit Master text styles</a:t>
            </a:r>
          </a:p>
        </p:txBody>
      </p:sp>
      <p:sp>
        <p:nvSpPr>
          <p:cNvPr id="52" name="Text Placeholder 51">
            <a:extLst>
              <a:ext uri="{FF2B5EF4-FFF2-40B4-BE49-F238E27FC236}">
                <a16:creationId xmlns:a16="http://schemas.microsoft.com/office/drawing/2014/main" id="{092B8F2F-7416-4B07-999D-0FE59F616569}"/>
              </a:ext>
            </a:extLst>
          </p:cNvPr>
          <p:cNvSpPr>
            <a:spLocks noGrp="1"/>
          </p:cNvSpPr>
          <p:nvPr>
            <p:ph type="body" sz="quarter" idx="18" hasCustomPrompt="1"/>
          </p:nvPr>
        </p:nvSpPr>
        <p:spPr>
          <a:xfrm>
            <a:off x="7015797" y="3497898"/>
            <a:ext cx="2135065" cy="280227"/>
          </a:xfrm>
        </p:spPr>
        <p:txBody>
          <a:bodyPr>
            <a:normAutofit/>
          </a:bodyPr>
          <a:lstStyle>
            <a:lvl1pPr marL="0" indent="0" algn="ctr">
              <a:buNone/>
              <a:defRPr sz="1600" b="1">
                <a:solidFill>
                  <a:schemeClr val="bg1"/>
                </a:solidFill>
                <a:latin typeface="Century Gothic" panose="020B0502020202020204" pitchFamily="34" charset="0"/>
              </a:defRPr>
            </a:lvl1pPr>
          </a:lstStyle>
          <a:p>
            <a:pPr lvl="0"/>
            <a:r>
              <a:rPr lang="en-US" dirty="0"/>
              <a:t>Graphic Title</a:t>
            </a:r>
          </a:p>
        </p:txBody>
      </p:sp>
      <p:sp>
        <p:nvSpPr>
          <p:cNvPr id="54" name="Text Placeholder 53">
            <a:extLst>
              <a:ext uri="{FF2B5EF4-FFF2-40B4-BE49-F238E27FC236}">
                <a16:creationId xmlns:a16="http://schemas.microsoft.com/office/drawing/2014/main" id="{8FAA8363-9D87-4E83-AC7A-15FAF86D4B9A}"/>
              </a:ext>
            </a:extLst>
          </p:cNvPr>
          <p:cNvSpPr>
            <a:spLocks noGrp="1"/>
          </p:cNvSpPr>
          <p:nvPr>
            <p:ph type="body" sz="quarter" idx="19" hasCustomPrompt="1"/>
          </p:nvPr>
        </p:nvSpPr>
        <p:spPr>
          <a:xfrm>
            <a:off x="6406494" y="2336165"/>
            <a:ext cx="1314217" cy="717827"/>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
        <p:nvSpPr>
          <p:cNvPr id="56" name="Text Placeholder 55">
            <a:extLst>
              <a:ext uri="{FF2B5EF4-FFF2-40B4-BE49-F238E27FC236}">
                <a16:creationId xmlns:a16="http://schemas.microsoft.com/office/drawing/2014/main" id="{E96AA5F9-0AC2-4BFE-93ED-B6A8768FECC7}"/>
              </a:ext>
            </a:extLst>
          </p:cNvPr>
          <p:cNvSpPr>
            <a:spLocks noGrp="1"/>
          </p:cNvSpPr>
          <p:nvPr>
            <p:ph type="body" sz="quarter" idx="20" hasCustomPrompt="1"/>
          </p:nvPr>
        </p:nvSpPr>
        <p:spPr>
          <a:xfrm>
            <a:off x="8431129" y="2337435"/>
            <a:ext cx="1293004" cy="828317"/>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
        <p:nvSpPr>
          <p:cNvPr id="58" name="Text Placeholder 57">
            <a:extLst>
              <a:ext uri="{FF2B5EF4-FFF2-40B4-BE49-F238E27FC236}">
                <a16:creationId xmlns:a16="http://schemas.microsoft.com/office/drawing/2014/main" id="{6CD386DE-EF82-4D5D-92BD-A81FF4AF9E10}"/>
              </a:ext>
            </a:extLst>
          </p:cNvPr>
          <p:cNvSpPr>
            <a:spLocks noGrp="1"/>
          </p:cNvSpPr>
          <p:nvPr>
            <p:ph type="body" sz="quarter" idx="21" hasCustomPrompt="1"/>
          </p:nvPr>
        </p:nvSpPr>
        <p:spPr>
          <a:xfrm>
            <a:off x="6448290" y="4554538"/>
            <a:ext cx="1277501" cy="838163"/>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
        <p:nvSpPr>
          <p:cNvPr id="60" name="Text Placeholder 59">
            <a:extLst>
              <a:ext uri="{FF2B5EF4-FFF2-40B4-BE49-F238E27FC236}">
                <a16:creationId xmlns:a16="http://schemas.microsoft.com/office/drawing/2014/main" id="{F96807C6-C6C5-4BBD-A53C-F10D21256F84}"/>
              </a:ext>
            </a:extLst>
          </p:cNvPr>
          <p:cNvSpPr>
            <a:spLocks noGrp="1"/>
          </p:cNvSpPr>
          <p:nvPr>
            <p:ph type="body" sz="quarter" idx="22" hasCustomPrompt="1"/>
          </p:nvPr>
        </p:nvSpPr>
        <p:spPr>
          <a:xfrm>
            <a:off x="8418222" y="4554538"/>
            <a:ext cx="1298611" cy="838163"/>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Tree>
    <p:extLst>
      <p:ext uri="{BB962C8B-B14F-4D97-AF65-F5344CB8AC3E}">
        <p14:creationId xmlns:p14="http://schemas.microsoft.com/office/powerpoint/2010/main" val="2888729663"/>
      </p:ext>
    </p:extLst>
  </p:cSld>
  <p:clrMapOvr>
    <a:masterClrMapping/>
  </p:clrMapOvr>
  <p:extLst>
    <p:ext uri="{DCECCB84-F9BA-43D5-87BE-67443E8EF086}">
      <p15:sldGuideLst xmlns:p15="http://schemas.microsoft.com/office/powerpoint/2012/main">
        <p15:guide id="1" orient="horz" pos="1056">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rking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1037724" y="3172916"/>
            <a:ext cx="3073262" cy="1079188"/>
          </a:xfrm>
        </p:spPr>
        <p:txBody>
          <a:bodyPr>
            <a:noAutofit/>
          </a:bodyPr>
          <a:lstStyle>
            <a:lvl1pPr marL="0" indent="0">
              <a:buFontTx/>
              <a:buNone/>
              <a:defRPr sz="5400" b="0">
                <a:solidFill>
                  <a:srgbClr val="3BCCFF"/>
                </a:solidFill>
                <a:latin typeface="Century Gothic" panose="020B0502020202020204" pitchFamily="34" charset="0"/>
              </a:defRPr>
            </a:lvl1pPr>
          </a:lstStyle>
          <a:p>
            <a:pPr lvl="0"/>
            <a:r>
              <a:rPr lang="en-US" dirty="0"/>
              <a:t>Slide Title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3BCCFF"/>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89ECA878-C1F4-4D01-A623-73138C19AAEB}"/>
              </a:ext>
            </a:extLst>
          </p:cNvPr>
          <p:cNvSpPr>
            <a:spLocks noGrp="1"/>
          </p:cNvSpPr>
          <p:nvPr>
            <p:ph type="body" sz="quarter" idx="13"/>
          </p:nvPr>
        </p:nvSpPr>
        <p:spPr>
          <a:xfrm>
            <a:off x="4602162" y="1455738"/>
            <a:ext cx="7006905" cy="3981132"/>
          </a:xfrm>
        </p:spPr>
        <p:txBody>
          <a:bodyPr/>
          <a:lstStyle>
            <a:lvl1pPr>
              <a:defRPr>
                <a:solidFill>
                  <a:schemeClr val="bg1"/>
                </a:solidFill>
              </a:defRPr>
            </a:lvl1pPr>
            <a:lvl2pPr>
              <a:defRPr>
                <a:solidFill>
                  <a:srgbClr val="3BCCFF"/>
                </a:solidFill>
              </a:defRPr>
            </a:lvl2pPr>
            <a:lvl3pPr>
              <a:defRPr>
                <a:solidFill>
                  <a:srgbClr val="DF69FF"/>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0865213"/>
      </p:ext>
    </p:extLst>
  </p:cSld>
  <p:clrMapOvr>
    <a:masterClrMapping/>
  </p:clrMapOvr>
  <p:extLst>
    <p:ext uri="{DCECCB84-F9BA-43D5-87BE-67443E8EF086}">
      <p15:sldGuideLst xmlns:p15="http://schemas.microsoft.com/office/powerpoint/2012/main">
        <p15:guide id="1" orient="horz" pos="1128">
          <p15:clr>
            <a:srgbClr val="FBAE40"/>
          </p15:clr>
        </p15:guide>
        <p15:guide id="2" pos="311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rking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3521532" y="3223261"/>
            <a:ext cx="5156198" cy="365126"/>
          </a:xfrm>
        </p:spPr>
        <p:txBody>
          <a:bodyPr>
            <a:normAutofit/>
          </a:bodyPr>
          <a:lstStyle>
            <a:lvl1pPr marL="0" indent="0" algn="ctr">
              <a:buFontTx/>
              <a:buNone/>
              <a:defRPr sz="1400" b="1">
                <a:solidFill>
                  <a:schemeClr val="bg1"/>
                </a:solidFill>
                <a:latin typeface="Century Gothic" panose="020B0502020202020204" pitchFamily="34" charset="0"/>
              </a:defRPr>
            </a:lvl1pPr>
          </a:lstStyle>
          <a:p>
            <a:pPr lvl="0"/>
            <a:r>
              <a:rPr lang="en-US" dirty="0"/>
              <a:t>Table, Graph or Graphic Placed Here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01678541"/>
      </p:ext>
    </p:extLst>
  </p:cSld>
  <p:clrMapOvr>
    <a:masterClrMapping/>
  </p:clrMapOvr>
  <p:extLst>
    <p:ext uri="{DCECCB84-F9BA-43D5-87BE-67443E8EF086}">
      <p15:sldGuideLst xmlns:p15="http://schemas.microsoft.com/office/powerpoint/2012/main">
        <p15:guide id="1" orient="horz" pos="288">
          <p15:clr>
            <a:srgbClr val="FBAE40"/>
          </p15:clr>
        </p15:guide>
        <p15:guide id="2" pos="1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A487A6-BA60-440E-8B9D-5ED579F0CAFE}" type="slidenum">
              <a:rPr lang="en-US" smtClean="0"/>
              <a:t>‹#›</a:t>
            </a:fld>
            <a:endParaRPr lang="en-US" dirty="0"/>
          </a:p>
        </p:txBody>
      </p:sp>
      <p:sp>
        <p:nvSpPr>
          <p:cNvPr id="5" name="TextBox 4">
            <a:extLst>
              <a:ext uri="{FF2B5EF4-FFF2-40B4-BE49-F238E27FC236}">
                <a16:creationId xmlns:a16="http://schemas.microsoft.com/office/drawing/2014/main" id="{0E4EF806-1E49-4A10-BD7B-501DE0978998}"/>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FA84ECA5-EAC2-42BB-A4DF-31F1FA82BE10}"/>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7" name="Slide Number Placeholder 1">
            <a:extLst>
              <a:ext uri="{FF2B5EF4-FFF2-40B4-BE49-F238E27FC236}">
                <a16:creationId xmlns:a16="http://schemas.microsoft.com/office/drawing/2014/main" id="{7C2AEF32-2691-44B8-9E65-C152AAAF4638}"/>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21326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Presenter 2">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37104131"/>
      </p:ext>
    </p:extLst>
  </p:cSld>
  <p:clrMapOvr>
    <a:masterClrMapping/>
  </p:clrMapOvr>
  <p:extLst>
    <p:ext uri="{DCECCB84-F9BA-43D5-87BE-67443E8EF086}">
      <p15:sldGuideLst xmlns:p15="http://schemas.microsoft.com/office/powerpoint/2012/main">
        <p15:guide id="1" orient="horz" pos="288">
          <p15:clr>
            <a:srgbClr val="FBAE40"/>
          </p15:clr>
        </p15:guide>
        <p15:guide id="2" pos="1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83D183-82D3-449F-BA55-F5790BB3C911}"/>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pic>
        <p:nvPicPr>
          <p:cNvPr id="7" name="Graphic 6">
            <a:extLst>
              <a:ext uri="{FF2B5EF4-FFF2-40B4-BE49-F238E27FC236}">
                <a16:creationId xmlns:a16="http://schemas.microsoft.com/office/drawing/2014/main" id="{322F2D0A-45CD-4532-9802-393A7566B70D}"/>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sp>
        <p:nvSpPr>
          <p:cNvPr id="9" name="TextBox 8">
            <a:extLst>
              <a:ext uri="{FF2B5EF4-FFF2-40B4-BE49-F238E27FC236}">
                <a16:creationId xmlns:a16="http://schemas.microsoft.com/office/drawing/2014/main" id="{D8B93C1F-6346-4773-8A2D-E7EC1A7B6619}"/>
              </a:ext>
            </a:extLst>
          </p:cNvPr>
          <p:cNvSpPr txBox="1"/>
          <p:nvPr userDrawn="1"/>
        </p:nvSpPr>
        <p:spPr>
          <a:xfrm>
            <a:off x="619371" y="4388540"/>
            <a:ext cx="4246584" cy="1444362"/>
          </a:xfrm>
          <a:prstGeom prst="rect">
            <a:avLst/>
          </a:prstGeom>
        </p:spPr>
        <p:txBody>
          <a:bodyPr vert="horz" lIns="68580" tIns="34290" rIns="68580" bIns="34290" rtlCol="0" anchor="b">
            <a:noAutofit/>
          </a:bodyPr>
          <a:lstStyle/>
          <a:p>
            <a:pPr>
              <a:spcBef>
                <a:spcPct val="0"/>
              </a:spcBef>
              <a:spcAft>
                <a:spcPts val="600"/>
              </a:spcAft>
            </a:pPr>
            <a:r>
              <a:rPr lang="en-US" altLang="en-US" dirty="0">
                <a:solidFill>
                  <a:schemeClr val="bg1"/>
                </a:solidFill>
                <a:latin typeface="Century Gothic" panose="020B0502020202020204" pitchFamily="34" charset="0"/>
              </a:rPr>
              <a:t>Presented by:</a:t>
            </a:r>
          </a:p>
          <a:p>
            <a:pPr>
              <a:spcBef>
                <a:spcPct val="0"/>
              </a:spcBef>
            </a:pPr>
            <a:r>
              <a:rPr lang="en-US" b="1" dirty="0">
                <a:solidFill>
                  <a:schemeClr val="bg1"/>
                </a:solidFill>
                <a:latin typeface="Century Gothic" panose="020B0502020202020204" pitchFamily="34" charset="0"/>
                <a:ea typeface="+mj-ea"/>
                <a:cs typeface="+mj-cs"/>
              </a:rPr>
              <a:t>Presenter’s Name, </a:t>
            </a:r>
          </a:p>
          <a:p>
            <a:pPr>
              <a:spcBef>
                <a:spcPct val="0"/>
              </a:spcBef>
            </a:pPr>
            <a:r>
              <a:rPr lang="en-US" dirty="0">
                <a:solidFill>
                  <a:schemeClr val="bg1"/>
                </a:solidFill>
                <a:latin typeface="Century Gothic" panose="020B0502020202020204" pitchFamily="34" charset="0"/>
                <a:ea typeface="+mj-ea"/>
                <a:cs typeface="+mj-cs"/>
              </a:rPr>
              <a:t>Presenter’s Title</a:t>
            </a:r>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pic>
        <p:nvPicPr>
          <p:cNvPr id="11" name="Picture 10">
            <a:extLst>
              <a:ext uri="{FF2B5EF4-FFF2-40B4-BE49-F238E27FC236}">
                <a16:creationId xmlns:a16="http://schemas.microsoft.com/office/drawing/2014/main" id="{4A231238-E9AD-4FDE-A6B8-AA15EFACAF6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84712" y="2929228"/>
            <a:ext cx="5022576" cy="3927376"/>
          </a:xfrm>
          <a:prstGeom prst="rect">
            <a:avLst/>
          </a:prstGeom>
          <a:effectLst>
            <a:outerShdw blurRad="635000" dist="38100" dir="16200000" sx="106000" sy="106000" rotWithShape="0">
              <a:prstClr val="black">
                <a:alpha val="40000"/>
              </a:prstClr>
            </a:outerShdw>
          </a:effectLst>
        </p:spPr>
      </p:pic>
      <p:sp>
        <p:nvSpPr>
          <p:cNvPr id="2" name="Title 1"/>
          <p:cNvSpPr>
            <a:spLocks noGrp="1"/>
          </p:cNvSpPr>
          <p:nvPr>
            <p:ph type="ctrTitle"/>
          </p:nvPr>
        </p:nvSpPr>
        <p:spPr>
          <a:xfrm>
            <a:off x="357809" y="675102"/>
            <a:ext cx="11390243" cy="2387600"/>
          </a:xfrm>
        </p:spPr>
        <p:txBody>
          <a:bodyPr anchor="b">
            <a:normAutofit/>
          </a:bodyPr>
          <a:lstStyle>
            <a:lvl1pPr algn="ctr">
              <a:defRPr sz="7200" b="0">
                <a:solidFill>
                  <a:schemeClr val="bg1"/>
                </a:solidFill>
                <a:latin typeface="Century Gothic" panose="020B0502020202020204" pitchFamily="34" charset="0"/>
              </a:defRPr>
            </a:lvl1pPr>
          </a:lstStyle>
          <a:p>
            <a:r>
              <a:rPr lang="en-US"/>
              <a:t>Click to edit Master title style</a:t>
            </a:r>
            <a:endParaRPr lang="en-US" dirty="0"/>
          </a:p>
        </p:txBody>
      </p:sp>
      <p:sp>
        <p:nvSpPr>
          <p:cNvPr id="15" name="TextBox 14">
            <a:extLst>
              <a:ext uri="{FF2B5EF4-FFF2-40B4-BE49-F238E27FC236}">
                <a16:creationId xmlns:a16="http://schemas.microsoft.com/office/drawing/2014/main" id="{C4A3D06C-1C00-40A0-9B52-2E30E9883425}"/>
              </a:ext>
            </a:extLst>
          </p:cNvPr>
          <p:cNvSpPr txBox="1"/>
          <p:nvPr userDrawn="1"/>
        </p:nvSpPr>
        <p:spPr>
          <a:xfrm>
            <a:off x="198117" y="6395380"/>
            <a:ext cx="2057868" cy="246221"/>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6" name="TextBox 15">
            <a:extLst>
              <a:ext uri="{FF2B5EF4-FFF2-40B4-BE49-F238E27FC236}">
                <a16:creationId xmlns:a16="http://schemas.microsoft.com/office/drawing/2014/main" id="{B89ECDDE-F859-4F60-88D8-92B1BF202B53}"/>
              </a:ext>
            </a:extLst>
          </p:cNvPr>
          <p:cNvSpPr txBox="1"/>
          <p:nvPr userDrawn="1"/>
        </p:nvSpPr>
        <p:spPr>
          <a:xfrm>
            <a:off x="8488089" y="6379991"/>
            <a:ext cx="3443235" cy="261610"/>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225968068"/>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D73635F-D2C9-4060-92DB-2537B4BCA222}"/>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pic>
        <p:nvPicPr>
          <p:cNvPr id="7" name="Graphic 6">
            <a:extLst>
              <a:ext uri="{FF2B5EF4-FFF2-40B4-BE49-F238E27FC236}">
                <a16:creationId xmlns:a16="http://schemas.microsoft.com/office/drawing/2014/main" id="{322F2D0A-45CD-4532-9802-393A7566B70D}"/>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sp>
        <p:nvSpPr>
          <p:cNvPr id="9" name="TextBox 8">
            <a:extLst>
              <a:ext uri="{FF2B5EF4-FFF2-40B4-BE49-F238E27FC236}">
                <a16:creationId xmlns:a16="http://schemas.microsoft.com/office/drawing/2014/main" id="{D8B93C1F-6346-4773-8A2D-E7EC1A7B6619}"/>
              </a:ext>
            </a:extLst>
          </p:cNvPr>
          <p:cNvSpPr txBox="1"/>
          <p:nvPr userDrawn="1"/>
        </p:nvSpPr>
        <p:spPr>
          <a:xfrm>
            <a:off x="619371" y="4388540"/>
            <a:ext cx="4246584" cy="1444362"/>
          </a:xfrm>
          <a:prstGeom prst="rect">
            <a:avLst/>
          </a:prstGeom>
        </p:spPr>
        <p:txBody>
          <a:bodyPr vert="horz" lIns="68580" tIns="34290" rIns="68580" bIns="34290" rtlCol="0" anchor="b">
            <a:noAutofit/>
          </a:bodyPr>
          <a:lstStyle/>
          <a:p>
            <a:pPr>
              <a:spcBef>
                <a:spcPct val="0"/>
              </a:spcBef>
              <a:spcAft>
                <a:spcPts val="600"/>
              </a:spcAft>
            </a:pPr>
            <a:r>
              <a:rPr lang="en-US" altLang="en-US" dirty="0">
                <a:solidFill>
                  <a:schemeClr val="bg1"/>
                </a:solidFill>
                <a:latin typeface="Century Gothic" panose="020B0502020202020204" pitchFamily="34" charset="0"/>
              </a:rPr>
              <a:t>Presented by:</a:t>
            </a:r>
          </a:p>
          <a:p>
            <a:pPr>
              <a:spcBef>
                <a:spcPct val="0"/>
              </a:spcBef>
            </a:pPr>
            <a:r>
              <a:rPr lang="en-US" b="1" dirty="0">
                <a:solidFill>
                  <a:schemeClr val="bg1"/>
                </a:solidFill>
                <a:latin typeface="Century Gothic" panose="020B0502020202020204" pitchFamily="34" charset="0"/>
                <a:ea typeface="+mj-ea"/>
                <a:cs typeface="+mj-cs"/>
              </a:rPr>
              <a:t>Presenter’s Name, </a:t>
            </a:r>
          </a:p>
          <a:p>
            <a:pPr>
              <a:spcBef>
                <a:spcPct val="0"/>
              </a:spcBef>
            </a:pPr>
            <a:r>
              <a:rPr lang="en-US" dirty="0">
                <a:solidFill>
                  <a:schemeClr val="bg1"/>
                </a:solidFill>
                <a:latin typeface="Century Gothic" panose="020B0502020202020204" pitchFamily="34" charset="0"/>
                <a:ea typeface="+mj-ea"/>
                <a:cs typeface="+mj-cs"/>
              </a:rPr>
              <a:t>Presenter’s Title</a:t>
            </a:r>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sp>
        <p:nvSpPr>
          <p:cNvPr id="2" name="Title 1"/>
          <p:cNvSpPr>
            <a:spLocks noGrp="1"/>
          </p:cNvSpPr>
          <p:nvPr>
            <p:ph type="ctrTitle"/>
          </p:nvPr>
        </p:nvSpPr>
        <p:spPr>
          <a:xfrm>
            <a:off x="357809" y="675102"/>
            <a:ext cx="11390243" cy="2387600"/>
          </a:xfrm>
        </p:spPr>
        <p:txBody>
          <a:bodyPr anchor="b">
            <a:normAutofit/>
          </a:bodyPr>
          <a:lstStyle>
            <a:lvl1pPr algn="ctr">
              <a:defRPr sz="7200" b="0">
                <a:solidFill>
                  <a:schemeClr val="bg1"/>
                </a:solidFill>
                <a:latin typeface="Century Gothic" panose="020B050202020202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BFC791E8-54E8-4A70-86CA-AF5994ECA49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408063" y="2930345"/>
            <a:ext cx="5375875" cy="3927376"/>
          </a:xfrm>
          <a:prstGeom prst="rect">
            <a:avLst/>
          </a:prstGeom>
          <a:effectLst>
            <a:outerShdw blurRad="317500" dist="38100" dir="16200000" sx="102000" sy="102000" rotWithShape="0">
              <a:prstClr val="black">
                <a:alpha val="30000"/>
              </a:prstClr>
            </a:outerShdw>
          </a:effectLst>
        </p:spPr>
      </p:pic>
      <p:sp>
        <p:nvSpPr>
          <p:cNvPr id="15" name="TextBox 14">
            <a:extLst>
              <a:ext uri="{FF2B5EF4-FFF2-40B4-BE49-F238E27FC236}">
                <a16:creationId xmlns:a16="http://schemas.microsoft.com/office/drawing/2014/main" id="{0F3F8636-31ED-4CE6-8823-E85B774F0343}"/>
              </a:ext>
            </a:extLst>
          </p:cNvPr>
          <p:cNvSpPr txBox="1"/>
          <p:nvPr userDrawn="1"/>
        </p:nvSpPr>
        <p:spPr>
          <a:xfrm>
            <a:off x="198117" y="6395380"/>
            <a:ext cx="2057868" cy="246221"/>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6" name="TextBox 15">
            <a:extLst>
              <a:ext uri="{FF2B5EF4-FFF2-40B4-BE49-F238E27FC236}">
                <a16:creationId xmlns:a16="http://schemas.microsoft.com/office/drawing/2014/main" id="{0B0CBBCD-ADDC-44CA-AABC-4447AB160543}"/>
              </a:ext>
            </a:extLst>
          </p:cNvPr>
          <p:cNvSpPr txBox="1"/>
          <p:nvPr userDrawn="1"/>
        </p:nvSpPr>
        <p:spPr>
          <a:xfrm>
            <a:off x="8488089" y="6379991"/>
            <a:ext cx="3443235" cy="261610"/>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10613954"/>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Ribbi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7A916E-F63E-4015-8221-D19FF480B7B6}"/>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pic>
        <p:nvPicPr>
          <p:cNvPr id="11" name="Graphic 10">
            <a:extLst>
              <a:ext uri="{FF2B5EF4-FFF2-40B4-BE49-F238E27FC236}">
                <a16:creationId xmlns:a16="http://schemas.microsoft.com/office/drawing/2014/main" id="{DCBCC21F-80B3-4236-9603-61F8CB1F74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988" y="2139694"/>
            <a:ext cx="12217399" cy="2050528"/>
          </a:xfrm>
          <a:prstGeom prst="rect">
            <a:avLst/>
          </a:prstGeom>
          <a:effectLst>
            <a:reflection blurRad="6350" stA="50000" endA="300" endPos="55000" dir="5400000" sy="-100000" algn="bl" rotWithShape="0"/>
          </a:effectLst>
        </p:spPr>
      </p:pic>
      <p:grpSp>
        <p:nvGrpSpPr>
          <p:cNvPr id="13" name="Group 12">
            <a:extLst>
              <a:ext uri="{FF2B5EF4-FFF2-40B4-BE49-F238E27FC236}">
                <a16:creationId xmlns:a16="http://schemas.microsoft.com/office/drawing/2014/main" id="{D284B323-048C-4535-9656-C2D67A514FF5}"/>
              </a:ext>
            </a:extLst>
          </p:cNvPr>
          <p:cNvGrpSpPr/>
          <p:nvPr userDrawn="1"/>
        </p:nvGrpSpPr>
        <p:grpSpPr>
          <a:xfrm>
            <a:off x="4327526" y="285750"/>
            <a:ext cx="4473374" cy="6604971"/>
            <a:chOff x="3550881" y="61656"/>
            <a:chExt cx="4644742" cy="6858000"/>
          </a:xfrm>
        </p:grpSpPr>
        <p:pic>
          <p:nvPicPr>
            <p:cNvPr id="14" name="Picture 13">
              <a:extLst>
                <a:ext uri="{FF2B5EF4-FFF2-40B4-BE49-F238E27FC236}">
                  <a16:creationId xmlns:a16="http://schemas.microsoft.com/office/drawing/2014/main" id="{D459BB1A-BBBB-4313-AF37-547206D34602}"/>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3550881" y="61656"/>
              <a:ext cx="1858652" cy="6858000"/>
            </a:xfrm>
            <a:prstGeom prst="rect">
              <a:avLst/>
            </a:prstGeom>
          </p:spPr>
        </p:pic>
        <p:pic>
          <p:nvPicPr>
            <p:cNvPr id="15" name="Picture 14">
              <a:extLst>
                <a:ext uri="{FF2B5EF4-FFF2-40B4-BE49-F238E27FC236}">
                  <a16:creationId xmlns:a16="http://schemas.microsoft.com/office/drawing/2014/main" id="{A013647C-666B-4F6A-8623-70BB5474A1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5303740" y="195096"/>
              <a:ext cx="2891883" cy="6662904"/>
            </a:xfrm>
            <a:prstGeom prst="rect">
              <a:avLst/>
            </a:prstGeom>
          </p:spPr>
        </p:pic>
      </p:grpSp>
      <p:sp>
        <p:nvSpPr>
          <p:cNvPr id="2" name="Title 1"/>
          <p:cNvSpPr>
            <a:spLocks noGrp="1"/>
          </p:cNvSpPr>
          <p:nvPr>
            <p:ph type="ctrTitle" hasCustomPrompt="1"/>
          </p:nvPr>
        </p:nvSpPr>
        <p:spPr>
          <a:xfrm>
            <a:off x="628748" y="4047066"/>
            <a:ext cx="4358120" cy="1758835"/>
          </a:xfrm>
        </p:spPr>
        <p:txBody>
          <a:bodyPr anchor="b">
            <a:normAutofit/>
          </a:bodyPr>
          <a:lstStyle>
            <a:lvl1pPr algn="l">
              <a:defRPr sz="2800" b="1">
                <a:solidFill>
                  <a:schemeClr val="bg1"/>
                </a:solidFill>
                <a:latin typeface="Century Gothic" panose="020B0502020202020204" pitchFamily="34" charset="0"/>
              </a:defRPr>
            </a:lvl1pPr>
          </a:lstStyle>
          <a:p>
            <a:r>
              <a:rPr lang="en-US" dirty="0"/>
              <a:t>Presentation Title</a:t>
            </a:r>
          </a:p>
        </p:txBody>
      </p:sp>
      <p:sp>
        <p:nvSpPr>
          <p:cNvPr id="17" name="Text Placeholder 16">
            <a:extLst>
              <a:ext uri="{FF2B5EF4-FFF2-40B4-BE49-F238E27FC236}">
                <a16:creationId xmlns:a16="http://schemas.microsoft.com/office/drawing/2014/main" id="{DEE57D41-9A0B-45CD-B37A-AEFE381F2BC7}"/>
              </a:ext>
            </a:extLst>
          </p:cNvPr>
          <p:cNvSpPr>
            <a:spLocks noGrp="1"/>
          </p:cNvSpPr>
          <p:nvPr>
            <p:ph type="body" sz="quarter" idx="13" hasCustomPrompt="1"/>
          </p:nvPr>
        </p:nvSpPr>
        <p:spPr>
          <a:xfrm>
            <a:off x="600321" y="427038"/>
            <a:ext cx="4507707" cy="914400"/>
          </a:xfrm>
        </p:spPr>
        <p:txBody>
          <a:bodyPr>
            <a:normAutofit/>
          </a:bodyPr>
          <a:lstStyle>
            <a:lvl1pPr marL="0" indent="0">
              <a:buNone/>
              <a:defRPr sz="2800" b="0">
                <a:solidFill>
                  <a:schemeClr val="bg1"/>
                </a:solidFill>
                <a:latin typeface="Century Gothic" panose="020B0502020202020204" pitchFamily="34" charset="0"/>
              </a:defRPr>
            </a:lvl1pPr>
          </a:lstStyle>
          <a:p>
            <a:pPr lvl="0"/>
            <a:r>
              <a:rPr lang="en-US" dirty="0"/>
              <a:t>Improving Access and Outcomes Together</a:t>
            </a:r>
          </a:p>
        </p:txBody>
      </p:sp>
      <p:sp>
        <p:nvSpPr>
          <p:cNvPr id="7" name="Picture Placeholder 6">
            <a:extLst>
              <a:ext uri="{FF2B5EF4-FFF2-40B4-BE49-F238E27FC236}">
                <a16:creationId xmlns:a16="http://schemas.microsoft.com/office/drawing/2014/main" id="{5A7F2D45-D8F8-4DFA-9E19-C62CEF3C8648}"/>
              </a:ext>
            </a:extLst>
          </p:cNvPr>
          <p:cNvSpPr>
            <a:spLocks noGrp="1"/>
          </p:cNvSpPr>
          <p:nvPr>
            <p:ph type="pic" sz="quarter" idx="14" hasCustomPrompt="1"/>
          </p:nvPr>
        </p:nvSpPr>
        <p:spPr>
          <a:xfrm>
            <a:off x="8714073" y="4046538"/>
            <a:ext cx="2885790" cy="754062"/>
          </a:xfrm>
        </p:spPr>
        <p:txBody>
          <a:bodyPr/>
          <a:lstStyle>
            <a:lvl1pPr marL="0" indent="0">
              <a:buNone/>
              <a:defRPr/>
            </a:lvl1pPr>
          </a:lstStyle>
          <a:p>
            <a:r>
              <a:rPr lang="en-US" dirty="0"/>
              <a:t>Insert Health Plan or State Logo Here</a:t>
            </a:r>
          </a:p>
        </p:txBody>
      </p:sp>
      <p:sp>
        <p:nvSpPr>
          <p:cNvPr id="19" name="TextBox 18">
            <a:extLst>
              <a:ext uri="{FF2B5EF4-FFF2-40B4-BE49-F238E27FC236}">
                <a16:creationId xmlns:a16="http://schemas.microsoft.com/office/drawing/2014/main" id="{DA4428A1-F035-4435-9CB9-236D9CEC8828}"/>
              </a:ext>
            </a:extLst>
          </p:cNvPr>
          <p:cNvSpPr txBox="1"/>
          <p:nvPr userDrawn="1"/>
        </p:nvSpPr>
        <p:spPr>
          <a:xfrm>
            <a:off x="198117" y="6395380"/>
            <a:ext cx="2057868" cy="246221"/>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08F94015-1F36-4FB6-B9A1-B2A00F2AEAF5}"/>
              </a:ext>
            </a:extLst>
          </p:cNvPr>
          <p:cNvSpPr txBox="1"/>
          <p:nvPr userDrawn="1"/>
        </p:nvSpPr>
        <p:spPr>
          <a:xfrm>
            <a:off x="8488089" y="6379991"/>
            <a:ext cx="3443235" cy="261610"/>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767812988"/>
      </p:ext>
    </p:extLst>
  </p:cSld>
  <p:clrMapOvr>
    <a:masterClrMapping/>
  </p:clrMapOvr>
  <p:extLst>
    <p:ext uri="{DCECCB84-F9BA-43D5-87BE-67443E8EF086}">
      <p15:sldGuideLst xmlns:p15="http://schemas.microsoft.com/office/powerpoint/2012/main">
        <p15:guide id="1" orient="horz" pos="408">
          <p15:clr>
            <a:srgbClr val="FBAE40"/>
          </p15:clr>
        </p15:guide>
        <p15:guide id="2" pos="3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8FB54E-29FE-490B-9CA2-118E076BC992}"/>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F2147AC-1C59-4FCC-B953-8B8C3E0CD0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988" y="2139694"/>
            <a:ext cx="12217399" cy="2050528"/>
          </a:xfrm>
          <a:prstGeom prst="rect">
            <a:avLst/>
          </a:prstGeom>
          <a:effectLst>
            <a:reflection blurRad="6350" stA="50000" endA="300" endPos="55000" dir="5400000" sy="-100000" algn="bl" rotWithShape="0"/>
          </a:effectLst>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2" name="Title 1"/>
          <p:cNvSpPr>
            <a:spLocks noGrp="1"/>
          </p:cNvSpPr>
          <p:nvPr>
            <p:ph type="ctrTitle"/>
          </p:nvPr>
        </p:nvSpPr>
        <p:spPr>
          <a:xfrm>
            <a:off x="357809" y="267432"/>
            <a:ext cx="11390243" cy="2387600"/>
          </a:xfrm>
        </p:spPr>
        <p:txBody>
          <a:bodyPr anchor="b">
            <a:normAutofit/>
          </a:bodyPr>
          <a:lstStyle>
            <a:lvl1pPr algn="ctr">
              <a:defRPr sz="7200" b="0">
                <a:solidFill>
                  <a:schemeClr val="bg1"/>
                </a:solidFill>
                <a:latin typeface="Century Gothic" panose="020B0502020202020204" pitchFamily="34" charset="0"/>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DC364745-D449-4CCC-87D4-7713600CDE5B}"/>
              </a:ext>
            </a:extLst>
          </p:cNvPr>
          <p:cNvSpPr txBox="1"/>
          <p:nvPr userDrawn="1"/>
        </p:nvSpPr>
        <p:spPr>
          <a:xfrm>
            <a:off x="198117" y="6395380"/>
            <a:ext cx="2057868" cy="246221"/>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BB43253B-56C1-4324-B9FB-DA2859708564}"/>
              </a:ext>
            </a:extLst>
          </p:cNvPr>
          <p:cNvSpPr txBox="1"/>
          <p:nvPr userDrawn="1"/>
        </p:nvSpPr>
        <p:spPr>
          <a:xfrm>
            <a:off x="8488089" y="6379991"/>
            <a:ext cx="3443235" cy="261610"/>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029592851"/>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Welcom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A3746C-34B0-4AA5-BF5E-34E965EDAE50}"/>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FD4020EA-1BC4-49C5-897C-FDB5C853E079}"/>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sp>
        <p:nvSpPr>
          <p:cNvPr id="2" name="Title 1"/>
          <p:cNvSpPr>
            <a:spLocks noGrp="1"/>
          </p:cNvSpPr>
          <p:nvPr>
            <p:ph type="title" hasCustomPrompt="1"/>
          </p:nvPr>
        </p:nvSpPr>
        <p:spPr>
          <a:xfrm>
            <a:off x="831851" y="812800"/>
            <a:ext cx="10515600" cy="2263777"/>
          </a:xfrm>
        </p:spPr>
        <p:txBody>
          <a:bodyPr anchor="b">
            <a:normAutofit/>
          </a:bodyPr>
          <a:lstStyle>
            <a:lvl1pPr algn="ctr">
              <a:defRPr sz="7200" b="0">
                <a:solidFill>
                  <a:schemeClr val="bg1"/>
                </a:solidFill>
                <a:latin typeface="Century Gothic" panose="020B0502020202020204" pitchFamily="34" charset="0"/>
              </a:defRPr>
            </a:lvl1pPr>
          </a:lstStyle>
          <a:p>
            <a:r>
              <a:rPr lang="en-US" dirty="0"/>
              <a:t>Click to edit title</a:t>
            </a:r>
          </a:p>
        </p:txBody>
      </p:sp>
      <p:sp>
        <p:nvSpPr>
          <p:cNvPr id="3" name="Text Placeholder 2"/>
          <p:cNvSpPr>
            <a:spLocks noGrp="1"/>
          </p:cNvSpPr>
          <p:nvPr>
            <p:ph type="body" idx="1"/>
          </p:nvPr>
        </p:nvSpPr>
        <p:spPr>
          <a:xfrm>
            <a:off x="835026" y="3379790"/>
            <a:ext cx="10515600" cy="1500187"/>
          </a:xfrm>
        </p:spPr>
        <p:txBody>
          <a:bodyPr>
            <a:normAutofit/>
          </a:bodyPr>
          <a:lstStyle>
            <a:lvl1pPr marL="0" indent="0" algn="ctr">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9" name="TextBox 8">
            <a:extLst>
              <a:ext uri="{FF2B5EF4-FFF2-40B4-BE49-F238E27FC236}">
                <a16:creationId xmlns:a16="http://schemas.microsoft.com/office/drawing/2014/main" id="{2AF45744-8FFA-4C2F-8D3F-F53BF0238C7A}"/>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effectLst/>
                <a:latin typeface="Century Gothic" panose="020B0502020202020204" pitchFamily="34" charset="0"/>
              </a:rPr>
              <a:t>www.libertydentalplan.com</a:t>
            </a:r>
            <a:endParaRPr lang="en-US" sz="1000" b="0" i="0" u="none" strike="noStrike" dirty="0">
              <a:solidFill>
                <a:schemeClr val="bg1"/>
              </a:solidFill>
              <a:effectLst/>
              <a:latin typeface="Century Gothic" panose="020B0502020202020204" pitchFamily="34" charset="0"/>
            </a:endParaRPr>
          </a:p>
        </p:txBody>
      </p:sp>
      <p:sp>
        <p:nvSpPr>
          <p:cNvPr id="10" name="TextBox 9">
            <a:extLst>
              <a:ext uri="{FF2B5EF4-FFF2-40B4-BE49-F238E27FC236}">
                <a16:creationId xmlns:a16="http://schemas.microsoft.com/office/drawing/2014/main" id="{B2C608D5-7A40-44AB-B067-667D0E29E791}"/>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Making members shine, one smile at a time</a:t>
            </a:r>
            <a:r>
              <a:rPr lang="en-US" sz="1100" dirty="0">
                <a:solidFill>
                  <a:schemeClr val="bg1"/>
                </a:solidFill>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764062988"/>
      </p:ext>
    </p:extLst>
  </p:cSld>
  <p:clrMapOvr>
    <a:masterClrMapping/>
  </p:clrMapOvr>
  <p:extLst>
    <p:ext uri="{DCECCB84-F9BA-43D5-87BE-67443E8EF086}">
      <p15:sldGuideLst xmlns:p15="http://schemas.microsoft.com/office/powerpoint/2012/main">
        <p15:guide id="1" orient="horz" pos="230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Welcom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74E95-95B9-44DD-96EB-0C3860058171}"/>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1851" y="812800"/>
            <a:ext cx="10515600" cy="2263777"/>
          </a:xfrm>
        </p:spPr>
        <p:txBody>
          <a:bodyPr anchor="b">
            <a:normAutofit/>
          </a:bodyPr>
          <a:lstStyle>
            <a:lvl1pPr algn="ctr">
              <a:defRPr sz="7200" b="0">
                <a:solidFill>
                  <a:schemeClr val="bg1"/>
                </a:solidFill>
                <a:latin typeface="Century Gothic" panose="020B0502020202020204" pitchFamily="34" charset="0"/>
              </a:defRPr>
            </a:lvl1pPr>
          </a:lstStyle>
          <a:p>
            <a:r>
              <a:rPr lang="en-US" dirty="0"/>
              <a:t>Click to edit title</a:t>
            </a:r>
          </a:p>
        </p:txBody>
      </p:sp>
      <p:sp>
        <p:nvSpPr>
          <p:cNvPr id="3" name="Text Placeholder 2"/>
          <p:cNvSpPr>
            <a:spLocks noGrp="1"/>
          </p:cNvSpPr>
          <p:nvPr>
            <p:ph type="body" idx="1"/>
          </p:nvPr>
        </p:nvSpPr>
        <p:spPr>
          <a:xfrm>
            <a:off x="835026" y="3379790"/>
            <a:ext cx="10515600" cy="1500187"/>
          </a:xfrm>
        </p:spPr>
        <p:txBody>
          <a:bodyPr>
            <a:normAutofit/>
          </a:bodyPr>
          <a:lstStyle>
            <a:lvl1pPr marL="0" indent="0" algn="ctr">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0" name="TextBox 9">
            <a:extLst>
              <a:ext uri="{FF2B5EF4-FFF2-40B4-BE49-F238E27FC236}">
                <a16:creationId xmlns:a16="http://schemas.microsoft.com/office/drawing/2014/main" id="{E10511F1-7886-4C57-A6CE-F95F518D5DF7}"/>
              </a:ext>
            </a:extLst>
          </p:cNvPr>
          <p:cNvSpPr txBox="1"/>
          <p:nvPr userDrawn="1"/>
        </p:nvSpPr>
        <p:spPr>
          <a:xfrm>
            <a:off x="198117" y="6395380"/>
            <a:ext cx="2057868" cy="246221"/>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15897F7-FAC1-4578-BF40-156EE9C1A8A5}"/>
              </a:ext>
            </a:extLst>
          </p:cNvPr>
          <p:cNvSpPr txBox="1"/>
          <p:nvPr userDrawn="1"/>
        </p:nvSpPr>
        <p:spPr>
          <a:xfrm>
            <a:off x="8488089" y="6379991"/>
            <a:ext cx="3443235" cy="261610"/>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2373262644"/>
      </p:ext>
    </p:extLst>
  </p:cSld>
  <p:clrMapOvr>
    <a:masterClrMapping/>
  </p:clrMapOvr>
  <p:extLst>
    <p:ext uri="{DCECCB84-F9BA-43D5-87BE-67443E8EF086}">
      <p15:sldGuideLst xmlns:p15="http://schemas.microsoft.com/office/powerpoint/2012/main">
        <p15:guide id="1" orient="horz" pos="230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no bkg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74E95-95B9-44DD-96EB-0C3860058171}"/>
              </a:ext>
            </a:extLst>
          </p:cNvPr>
          <p:cNvSpPr/>
          <p:nvPr userDrawn="1"/>
        </p:nvSpPr>
        <p:spPr>
          <a:xfrm>
            <a:off x="0" y="-136523"/>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8" name="TextBox 7">
            <a:extLst>
              <a:ext uri="{FF2B5EF4-FFF2-40B4-BE49-F238E27FC236}">
                <a16:creationId xmlns:a16="http://schemas.microsoft.com/office/drawing/2014/main" id="{DA43B4DE-7AAB-4CF7-8966-404F6271241A}"/>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0850A08E-2DF0-461E-A906-789F5FFCC78C}"/>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2247730022"/>
      </p:ext>
    </p:extLst>
  </p:cSld>
  <p:clrMapOvr>
    <a:masterClrMapping/>
  </p:clrMapOvr>
  <p:extLst>
    <p:ext uri="{DCECCB84-F9BA-43D5-87BE-67443E8EF086}">
      <p15:sldGuideLst xmlns:p15="http://schemas.microsoft.com/office/powerpoint/2012/main">
        <p15:guide id="1" orient="horz" pos="230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52FB8C2E-0042-4B0D-8AC2-D4F12F2FEFBF}"/>
              </a:ext>
            </a:extLst>
          </p:cNvPr>
          <p:cNvSpPr>
            <a:spLocks noGrp="1"/>
          </p:cNvSpPr>
          <p:nvPr>
            <p:ph type="pic" sz="quarter" idx="16" hasCustomPrompt="1"/>
          </p:nvPr>
        </p:nvSpPr>
        <p:spPr>
          <a:xfrm>
            <a:off x="8153400" y="2459038"/>
            <a:ext cx="1635125" cy="1676400"/>
          </a:xfrm>
          <a:solidFill>
            <a:srgbClr val="002060"/>
          </a:solidFill>
        </p:spPr>
        <p:txBody>
          <a:bodyPr/>
          <a:lstStyle>
            <a:lvl1pPr marL="0" indent="0">
              <a:buNone/>
              <a:defRPr/>
            </a:lvl1pPr>
          </a:lstStyle>
          <a:p>
            <a:r>
              <a:rPr lang="en-US" dirty="0"/>
              <a:t>Photo goes here</a:t>
            </a:r>
          </a:p>
        </p:txBody>
      </p:sp>
      <p:sp>
        <p:nvSpPr>
          <p:cNvPr id="31" name="Picture Placeholder 30">
            <a:extLst>
              <a:ext uri="{FF2B5EF4-FFF2-40B4-BE49-F238E27FC236}">
                <a16:creationId xmlns:a16="http://schemas.microsoft.com/office/drawing/2014/main" id="{4545F4DA-BC09-4F44-AE60-A1E8FB6CD8EA}"/>
              </a:ext>
            </a:extLst>
          </p:cNvPr>
          <p:cNvSpPr>
            <a:spLocks noGrp="1"/>
          </p:cNvSpPr>
          <p:nvPr>
            <p:ph type="pic" sz="quarter" idx="14" hasCustomPrompt="1"/>
          </p:nvPr>
        </p:nvSpPr>
        <p:spPr>
          <a:xfrm>
            <a:off x="5270500" y="2459038"/>
            <a:ext cx="1651000" cy="1651000"/>
          </a:xfrm>
          <a:solidFill>
            <a:srgbClr val="002060"/>
          </a:solidFill>
        </p:spPr>
        <p:txBody>
          <a:bodyPr/>
          <a:lstStyle>
            <a:lvl1pPr marL="0" indent="0">
              <a:buNone/>
              <a:defRPr>
                <a:effectLst>
                  <a:outerShdw blurRad="38100" dist="38100" dir="2700000" algn="tl">
                    <a:srgbClr val="000000">
                      <a:alpha val="43137"/>
                    </a:srgbClr>
                  </a:outerShdw>
                </a:effectLst>
              </a:defRPr>
            </a:lvl1pPr>
          </a:lstStyle>
          <a:p>
            <a:r>
              <a:rPr lang="en-US" dirty="0"/>
              <a:t>Photo goes here</a:t>
            </a:r>
          </a:p>
        </p:txBody>
      </p:sp>
      <p:sp>
        <p:nvSpPr>
          <p:cNvPr id="33" name="Picture Placeholder 32">
            <a:extLst>
              <a:ext uri="{FF2B5EF4-FFF2-40B4-BE49-F238E27FC236}">
                <a16:creationId xmlns:a16="http://schemas.microsoft.com/office/drawing/2014/main" id="{C10E04C5-E04A-4E35-9376-5A3B39643C33}"/>
              </a:ext>
            </a:extLst>
          </p:cNvPr>
          <p:cNvSpPr>
            <a:spLocks noGrp="1"/>
          </p:cNvSpPr>
          <p:nvPr>
            <p:ph type="pic" sz="quarter" idx="15" hasCustomPrompt="1"/>
          </p:nvPr>
        </p:nvSpPr>
        <p:spPr>
          <a:xfrm>
            <a:off x="2403475" y="2459038"/>
            <a:ext cx="1635125" cy="1651000"/>
          </a:xfrm>
          <a:solidFill>
            <a:srgbClr val="002060"/>
          </a:solidFill>
        </p:spPr>
        <p:txBody>
          <a:bodyPr/>
          <a:lstStyle>
            <a:lvl1pPr marL="0" indent="0">
              <a:buNone/>
              <a:defRPr/>
            </a:lvl1pPr>
          </a:lstStyle>
          <a:p>
            <a:r>
              <a:rPr lang="en-US" dirty="0"/>
              <a:t>Photo goes here</a:t>
            </a:r>
          </a:p>
        </p:txBody>
      </p:sp>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stStyle>
          <a:p>
            <a:r>
              <a:rPr lang="en-US" dirty="0"/>
              <a:t>Name of Presentation Title Here</a:t>
            </a:r>
          </a:p>
        </p:txBody>
      </p:sp>
      <p:sp>
        <p:nvSpPr>
          <p:cNvPr id="3" name="Content Placeholder 2"/>
          <p:cNvSpPr>
            <a:spLocks noGrp="1"/>
          </p:cNvSpPr>
          <p:nvPr>
            <p:ph idx="1" hasCustomPrompt="1"/>
          </p:nvPr>
        </p:nvSpPr>
        <p:spPr>
          <a:xfrm>
            <a:off x="502496" y="1539869"/>
            <a:ext cx="5156198" cy="603250"/>
          </a:xfrm>
        </p:spPr>
        <p:txBody>
          <a:bodyPr>
            <a:normAutofit/>
          </a:bodyPr>
          <a:lstStyle>
            <a:lvl1pPr marL="0" indent="0">
              <a:buFontTx/>
              <a:buNone/>
              <a:defRPr sz="3600" b="0">
                <a:solidFill>
                  <a:srgbClr val="00B0F0"/>
                </a:solidFill>
                <a:effectLst>
                  <a:outerShdw blurRad="50800" dist="38100" dir="2700000" algn="tl" rotWithShape="0">
                    <a:prstClr val="black">
                      <a:alpha val="40000"/>
                    </a:prstClr>
                  </a:outerShdw>
                </a:effectLst>
                <a:latin typeface="Century Gothic" panose="020B0502020202020204" pitchFamily="34" charset="0"/>
              </a:defRPr>
            </a:lvl1pPr>
          </a:lstStyle>
          <a:p>
            <a:pPr lvl="0"/>
            <a:r>
              <a:rPr lang="en-US" dirty="0"/>
              <a:t>Presenters (Example)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CB44770B-6DBA-4BC5-A935-D5A09DEDE835}"/>
              </a:ext>
            </a:extLst>
          </p:cNvPr>
          <p:cNvSpPr txBox="1"/>
          <p:nvPr userDrawn="1"/>
        </p:nvSpPr>
        <p:spPr>
          <a:xfrm>
            <a:off x="8488089" y="6379991"/>
            <a:ext cx="3443235" cy="261610"/>
          </a:xfrm>
          <a:prstGeom prst="rect">
            <a:avLst/>
          </a:prstGeom>
          <a:noFill/>
          <a:ln>
            <a:noFill/>
          </a:ln>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37" name="Text Placeholder 36">
            <a:extLst>
              <a:ext uri="{FF2B5EF4-FFF2-40B4-BE49-F238E27FC236}">
                <a16:creationId xmlns:a16="http://schemas.microsoft.com/office/drawing/2014/main" id="{04A6D730-3587-4460-AB4F-2A6A5700F697}"/>
              </a:ext>
            </a:extLst>
          </p:cNvPr>
          <p:cNvSpPr>
            <a:spLocks noGrp="1"/>
          </p:cNvSpPr>
          <p:nvPr>
            <p:ph type="body" sz="quarter" idx="17" hasCustomPrompt="1"/>
          </p:nvPr>
        </p:nvSpPr>
        <p:spPr>
          <a:xfrm>
            <a:off x="2319683" y="4244630"/>
            <a:ext cx="2149475" cy="287613"/>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Name</a:t>
            </a:r>
          </a:p>
        </p:txBody>
      </p:sp>
      <p:sp>
        <p:nvSpPr>
          <p:cNvPr id="39" name="Text Placeholder 38">
            <a:extLst>
              <a:ext uri="{FF2B5EF4-FFF2-40B4-BE49-F238E27FC236}">
                <a16:creationId xmlns:a16="http://schemas.microsoft.com/office/drawing/2014/main" id="{4AE48731-3AB3-41F3-8EEA-DA6E214B2929}"/>
              </a:ext>
            </a:extLst>
          </p:cNvPr>
          <p:cNvSpPr>
            <a:spLocks noGrp="1"/>
          </p:cNvSpPr>
          <p:nvPr>
            <p:ph type="body" sz="quarter" idx="18" hasCustomPrompt="1"/>
          </p:nvPr>
        </p:nvSpPr>
        <p:spPr>
          <a:xfrm>
            <a:off x="2323963" y="4562338"/>
            <a:ext cx="2193054" cy="1033463"/>
          </a:xfrm>
        </p:spPr>
        <p:txBody>
          <a:bodyPr>
            <a:normAutofit/>
          </a:bodyPr>
          <a:lstStyle>
            <a:lvl1pPr marL="0" indent="0">
              <a:buNone/>
              <a:defRPr sz="1400">
                <a:solidFill>
                  <a:schemeClr val="bg1"/>
                </a:solidFill>
                <a:latin typeface="Century Gothic" panose="020B0502020202020204" pitchFamily="34" charset="0"/>
              </a:defRPr>
            </a:lvl1pPr>
          </a:lstStyle>
          <a:p>
            <a:pPr lvl="0"/>
            <a:r>
              <a:rPr lang="en-US" dirty="0"/>
              <a:t>Title</a:t>
            </a:r>
          </a:p>
        </p:txBody>
      </p:sp>
      <p:sp>
        <p:nvSpPr>
          <p:cNvPr id="41" name="Text Placeholder 40">
            <a:extLst>
              <a:ext uri="{FF2B5EF4-FFF2-40B4-BE49-F238E27FC236}">
                <a16:creationId xmlns:a16="http://schemas.microsoft.com/office/drawing/2014/main" id="{9FAAEEA6-6ECE-43A5-8271-4B5E465AD15F}"/>
              </a:ext>
            </a:extLst>
          </p:cNvPr>
          <p:cNvSpPr>
            <a:spLocks noGrp="1"/>
          </p:cNvSpPr>
          <p:nvPr>
            <p:ph type="body" sz="quarter" idx="19" hasCustomPrompt="1"/>
          </p:nvPr>
        </p:nvSpPr>
        <p:spPr>
          <a:xfrm>
            <a:off x="5168614" y="4248704"/>
            <a:ext cx="2101814" cy="283539"/>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Name</a:t>
            </a:r>
          </a:p>
        </p:txBody>
      </p:sp>
      <p:sp>
        <p:nvSpPr>
          <p:cNvPr id="43" name="Text Placeholder 42">
            <a:extLst>
              <a:ext uri="{FF2B5EF4-FFF2-40B4-BE49-F238E27FC236}">
                <a16:creationId xmlns:a16="http://schemas.microsoft.com/office/drawing/2014/main" id="{25951137-77C0-4609-A582-8F8F1AC7ACA4}"/>
              </a:ext>
            </a:extLst>
          </p:cNvPr>
          <p:cNvSpPr>
            <a:spLocks noGrp="1"/>
          </p:cNvSpPr>
          <p:nvPr>
            <p:ph type="body" sz="quarter" idx="20" hasCustomPrompt="1"/>
          </p:nvPr>
        </p:nvSpPr>
        <p:spPr>
          <a:xfrm>
            <a:off x="5151024" y="4562475"/>
            <a:ext cx="2192337" cy="1106488"/>
          </a:xfrm>
        </p:spPr>
        <p:txBody>
          <a:bodyPr>
            <a:normAutofit/>
          </a:bodyPr>
          <a:lstStyle>
            <a:lvl1pPr marL="0" indent="0">
              <a:buNone/>
              <a:defRPr sz="1400">
                <a:solidFill>
                  <a:schemeClr val="bg1"/>
                </a:solidFill>
                <a:latin typeface="Century Gothic" panose="020B0502020202020204" pitchFamily="34" charset="0"/>
              </a:defRPr>
            </a:lvl1pPr>
          </a:lstStyle>
          <a:p>
            <a:pPr lvl="0"/>
            <a:r>
              <a:rPr lang="en-US" dirty="0"/>
              <a:t>Title</a:t>
            </a:r>
          </a:p>
        </p:txBody>
      </p:sp>
      <p:sp>
        <p:nvSpPr>
          <p:cNvPr id="45" name="Text Placeholder 44">
            <a:extLst>
              <a:ext uri="{FF2B5EF4-FFF2-40B4-BE49-F238E27FC236}">
                <a16:creationId xmlns:a16="http://schemas.microsoft.com/office/drawing/2014/main" id="{DCCB1E54-5152-4ED8-9BC3-C38B2CB0FFB0}"/>
              </a:ext>
            </a:extLst>
          </p:cNvPr>
          <p:cNvSpPr>
            <a:spLocks noGrp="1"/>
          </p:cNvSpPr>
          <p:nvPr>
            <p:ph type="body" sz="quarter" idx="21" hasCustomPrompt="1"/>
          </p:nvPr>
        </p:nvSpPr>
        <p:spPr>
          <a:xfrm>
            <a:off x="8034131" y="4234003"/>
            <a:ext cx="2145779" cy="302390"/>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Name</a:t>
            </a:r>
          </a:p>
        </p:txBody>
      </p:sp>
      <p:sp>
        <p:nvSpPr>
          <p:cNvPr id="47" name="Text Placeholder 46">
            <a:extLst>
              <a:ext uri="{FF2B5EF4-FFF2-40B4-BE49-F238E27FC236}">
                <a16:creationId xmlns:a16="http://schemas.microsoft.com/office/drawing/2014/main" id="{E3863699-B25F-4333-AA7A-979147CBC3BF}"/>
              </a:ext>
            </a:extLst>
          </p:cNvPr>
          <p:cNvSpPr>
            <a:spLocks noGrp="1"/>
          </p:cNvSpPr>
          <p:nvPr>
            <p:ph type="body" sz="quarter" idx="22" hasCustomPrompt="1"/>
          </p:nvPr>
        </p:nvSpPr>
        <p:spPr>
          <a:xfrm>
            <a:off x="8034338" y="4552332"/>
            <a:ext cx="2332037" cy="1116000"/>
          </a:xfrm>
        </p:spPr>
        <p:txBody>
          <a:bodyPr>
            <a:normAutofit/>
          </a:bodyPr>
          <a:lstStyle>
            <a:lvl1pPr marL="0" indent="0">
              <a:buNone/>
              <a:defRPr sz="1400">
                <a:solidFill>
                  <a:schemeClr val="bg1"/>
                </a:solidFill>
                <a:latin typeface="Century Gothic" panose="020B0502020202020204" pitchFamily="34" charset="0"/>
              </a:defRPr>
            </a:lvl1pPr>
          </a:lstStyle>
          <a:p>
            <a:pPr lvl="0"/>
            <a:r>
              <a:rPr lang="en-US" dirty="0"/>
              <a:t>Title</a:t>
            </a:r>
          </a:p>
        </p:txBody>
      </p:sp>
    </p:spTree>
    <p:extLst>
      <p:ext uri="{BB962C8B-B14F-4D97-AF65-F5344CB8AC3E}">
        <p14:creationId xmlns:p14="http://schemas.microsoft.com/office/powerpoint/2010/main" val="2297613493"/>
      </p:ext>
    </p:extLst>
  </p:cSld>
  <p:clrMapOvr>
    <a:masterClrMapping/>
  </p:clrMapOvr>
  <p:extLst>
    <p:ext uri="{DCECCB84-F9BA-43D5-87BE-67443E8EF086}">
      <p15:sldGuideLst xmlns:p15="http://schemas.microsoft.com/office/powerpoint/2012/main">
        <p15:guide id="1" orient="horz" pos="3000">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D4A3D83-4ABE-438C-8A40-8307FA3881A7}"/>
              </a:ext>
            </a:extLst>
          </p:cNvPr>
          <p:cNvGrpSpPr/>
          <p:nvPr userDrawn="1"/>
        </p:nvGrpSpPr>
        <p:grpSpPr>
          <a:xfrm>
            <a:off x="-1" y="-15777"/>
            <a:ext cx="12192001" cy="6873778"/>
            <a:chOff x="-1" y="-15777"/>
            <a:chExt cx="12192001" cy="6873778"/>
          </a:xfrm>
        </p:grpSpPr>
        <p:sp>
          <p:nvSpPr>
            <p:cNvPr id="19" name="Rectangle 18">
              <a:extLst>
                <a:ext uri="{FF2B5EF4-FFF2-40B4-BE49-F238E27FC236}">
                  <a16:creationId xmlns:a16="http://schemas.microsoft.com/office/drawing/2014/main" id="{F5011B5D-DDBF-473B-A949-1C354E24CA94}"/>
                </a:ext>
              </a:extLst>
            </p:cNvPr>
            <p:cNvSpPr/>
            <p:nvPr userDrawn="1"/>
          </p:nvSpPr>
          <p:spPr>
            <a:xfrm>
              <a:off x="0" y="1"/>
              <a:ext cx="12192000" cy="6858000"/>
            </a:xfrm>
            <a:prstGeom prst="rect">
              <a:avLst/>
            </a:prstGeom>
            <a:gradFill>
              <a:gsLst>
                <a:gs pos="70000">
                  <a:schemeClr val="accent1">
                    <a:lumMod val="75000"/>
                  </a:schemeClr>
                </a:gs>
                <a:gs pos="37000">
                  <a:schemeClr val="accent1">
                    <a:lumMod val="75000"/>
                  </a:schemeClr>
                </a:gs>
                <a:gs pos="0">
                  <a:srgbClr val="538EC9"/>
                </a:gs>
                <a:gs pos="53000">
                  <a:schemeClr val="accent1">
                    <a:lumMod val="50000"/>
                  </a:schemeClr>
                </a:gs>
                <a:gs pos="100000">
                  <a:srgbClr val="538EC9"/>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2C807E1-4A5E-4C62-AA46-291FDCE5AE86}"/>
                </a:ext>
              </a:extLst>
            </p:cNvPr>
            <p:cNvGrpSpPr/>
            <p:nvPr userDrawn="1"/>
          </p:nvGrpSpPr>
          <p:grpSpPr>
            <a:xfrm>
              <a:off x="-1" y="-15777"/>
              <a:ext cx="12192001" cy="896413"/>
              <a:chOff x="-1" y="-15777"/>
              <a:chExt cx="12192001" cy="896413"/>
            </a:xfrm>
          </p:grpSpPr>
          <p:sp>
            <p:nvSpPr>
              <p:cNvPr id="21" name="Rectangle 20">
                <a:extLst>
                  <a:ext uri="{FF2B5EF4-FFF2-40B4-BE49-F238E27FC236}">
                    <a16:creationId xmlns:a16="http://schemas.microsoft.com/office/drawing/2014/main" id="{685F6D01-B3FB-48CE-AE95-459450FFA28C}"/>
                  </a:ext>
                </a:extLst>
              </p:cNvPr>
              <p:cNvSpPr/>
              <p:nvPr/>
            </p:nvSpPr>
            <p:spPr>
              <a:xfrm>
                <a:off x="-1" y="-15777"/>
                <a:ext cx="12192001" cy="850695"/>
              </a:xfrm>
              <a:prstGeom prst="rect">
                <a:avLst/>
              </a:prstGeom>
              <a:gradFill flip="none" rotWithShape="1">
                <a:gsLst>
                  <a:gs pos="0">
                    <a:srgbClr val="602D88">
                      <a:lumMod val="97000"/>
                      <a:lumOff val="3000"/>
                    </a:srgbClr>
                  </a:gs>
                  <a:gs pos="56000">
                    <a:schemeClr val="accent1">
                      <a:lumMod val="50000"/>
                    </a:schemeClr>
                  </a:gs>
                  <a:gs pos="100000">
                    <a:schemeClr val="accent1">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F729186E-052F-4831-88B1-D27AD9315BB7}"/>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10382250" y="250234"/>
                <a:ext cx="1549074" cy="329662"/>
              </a:xfrm>
              <a:prstGeom prst="rect">
                <a:avLst/>
              </a:prstGeom>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F2821447-1E8F-4852-90F8-F690799899B3}"/>
                  </a:ext>
                </a:extLst>
              </p:cNvPr>
              <p:cNvSpPr/>
              <p:nvPr/>
            </p:nvSpPr>
            <p:spPr>
              <a:xfrm>
                <a:off x="0" y="834917"/>
                <a:ext cx="12192000" cy="45719"/>
              </a:xfrm>
              <a:prstGeom prst="rect">
                <a:avLst/>
              </a:prstGeom>
              <a:gradFill flip="none" rotWithShape="1">
                <a:gsLst>
                  <a:gs pos="66000">
                    <a:srgbClr val="3762A3"/>
                  </a:gs>
                  <a:gs pos="46000">
                    <a:srgbClr val="28477F"/>
                  </a:gs>
                  <a:gs pos="30000">
                    <a:srgbClr val="632B8C"/>
                  </a:gs>
                  <a:gs pos="0">
                    <a:srgbClr val="002060"/>
                  </a:gs>
                  <a:gs pos="100000">
                    <a:srgbClr val="83C8E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a:p>
            </p:txBody>
          </p:sp>
        </p:grpSp>
      </p:grpSp>
      <p:sp>
        <p:nvSpPr>
          <p:cNvPr id="2" name="Title Placeholder 1"/>
          <p:cNvSpPr>
            <a:spLocks noGrp="1"/>
          </p:cNvSpPr>
          <p:nvPr>
            <p:ph type="title"/>
          </p:nvPr>
        </p:nvSpPr>
        <p:spPr>
          <a:xfrm>
            <a:off x="165096" y="-36421"/>
            <a:ext cx="10351766" cy="8506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4390" y="11893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487A6-BA60-440E-8B9D-5ED579F0CAFE}" type="slidenum">
              <a:rPr lang="en-US" smtClean="0"/>
              <a:t>‹#›</a:t>
            </a:fld>
            <a:endParaRPr lang="en-US" dirty="0"/>
          </a:p>
        </p:txBody>
      </p:sp>
      <p:sp>
        <p:nvSpPr>
          <p:cNvPr id="9" name="TextBox 8">
            <a:extLst>
              <a:ext uri="{FF2B5EF4-FFF2-40B4-BE49-F238E27FC236}">
                <a16:creationId xmlns:a16="http://schemas.microsoft.com/office/drawing/2014/main" id="{CDD08DFF-849A-47D1-864A-102D2ABD9CD2}"/>
              </a:ext>
            </a:extLst>
          </p:cNvPr>
          <p:cNvSpPr txBox="1"/>
          <p:nvPr userDrawn="1"/>
        </p:nvSpPr>
        <p:spPr>
          <a:xfrm>
            <a:off x="198117" y="6395380"/>
            <a:ext cx="2057868" cy="246221"/>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D58D5B89-67A6-48DF-80B4-29DF091DD61E}"/>
              </a:ext>
            </a:extLst>
          </p:cNvPr>
          <p:cNvSpPr txBox="1"/>
          <p:nvPr userDrawn="1"/>
        </p:nvSpPr>
        <p:spPr>
          <a:xfrm>
            <a:off x="8488089" y="6379991"/>
            <a:ext cx="3443235" cy="261610"/>
          </a:xfrm>
          <a:prstGeom prst="rect">
            <a:avLst/>
          </a:prstGeom>
          <a:noFill/>
          <a:ln>
            <a:noFill/>
          </a:ln>
          <a:effectLst>
            <a:outerShdw blurRad="50800" dist="38100" dir="2700000" algn="tl" rotWithShape="0">
              <a:prstClr val="black">
                <a:alpha val="40000"/>
              </a:prstClr>
            </a:outerShdw>
          </a:effectLst>
        </p:spPr>
        <p:txBody>
          <a:bodyPr wrap="square" rtlCol="0" anchor="b">
            <a:spAutoFit/>
          </a:bodyPr>
          <a:lstStyle/>
          <a:p>
            <a:pPr algn="r"/>
            <a:r>
              <a:rPr lang="en-US" sz="1100" b="1" dirty="0">
                <a:solidFill>
                  <a:schemeClr val="bg1"/>
                </a:solidFill>
                <a:latin typeface="Century Gothic" panose="020B0502020202020204" pitchFamily="34" charset="0"/>
              </a:rPr>
              <a:t>Making members shine, one smile at a time</a:t>
            </a:r>
            <a:r>
              <a:rPr lang="en-US" sz="11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58763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latinLnBrk="0" hangingPunct="1">
        <a:lnSpc>
          <a:spcPct val="90000"/>
        </a:lnSpc>
        <a:spcBef>
          <a:spcPct val="0"/>
        </a:spcBef>
        <a:buNone/>
        <a:defRPr sz="2800" b="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B0F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DF69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
          <p15:clr>
            <a:srgbClr val="F26B43"/>
          </p15:clr>
        </p15:guide>
        <p15:guide id="2" pos="1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C998B7E-F653-485D-A787-0B64CB319BBB}"/>
              </a:ext>
            </a:extLst>
          </p:cNvPr>
          <p:cNvPicPr>
            <a:picLocks noChangeAspect="1"/>
          </p:cNvPicPr>
          <p:nvPr/>
        </p:nvPicPr>
        <p:blipFill>
          <a:blip r:embed="rId3">
            <a:alphaModFix amt="20000"/>
            <a:extLst>
              <a:ext uri="{96DAC541-7B7A-43D3-8B79-37D633B846F1}">
                <asvg:svgBlip xmlns:asvg="http://schemas.microsoft.com/office/drawing/2016/SVG/main" r:embed="rId4"/>
              </a:ext>
            </a:extLst>
          </a:blip>
          <a:stretch>
            <a:fillRect/>
          </a:stretch>
        </p:blipFill>
        <p:spPr>
          <a:xfrm>
            <a:off x="3361732" y="688972"/>
            <a:ext cx="5474295" cy="5474295"/>
          </a:xfrm>
          <a:prstGeom prst="rect">
            <a:avLst/>
          </a:prstGeom>
        </p:spPr>
      </p:pic>
      <p:sp>
        <p:nvSpPr>
          <p:cNvPr id="19" name="TextBox 18">
            <a:extLst>
              <a:ext uri="{FF2B5EF4-FFF2-40B4-BE49-F238E27FC236}">
                <a16:creationId xmlns:a16="http://schemas.microsoft.com/office/drawing/2014/main" id="{44B688D8-1B67-4529-BC7E-D97E4F24B896}"/>
              </a:ext>
            </a:extLst>
          </p:cNvPr>
          <p:cNvSpPr txBox="1"/>
          <p:nvPr/>
        </p:nvSpPr>
        <p:spPr>
          <a:xfrm>
            <a:off x="21604" y="2097165"/>
            <a:ext cx="12170395" cy="2074651"/>
          </a:xfrm>
          <a:prstGeom prst="rect">
            <a:avLst/>
          </a:prstGeom>
          <a:effectLst/>
        </p:spPr>
        <p:txBody>
          <a:bodyPr vert="horz" lIns="68580" tIns="34290" rIns="68580" bIns="34290" rtlCol="0" anchor="t">
            <a:noAutofit/>
          </a:bodyPr>
          <a:lstStyle/>
          <a:p>
            <a:pPr marL="0" marR="0" lvl="0" indent="0" algn="ctr" defTabSz="457200" rtl="0" eaLnBrk="1" fontAlgn="auto" latinLnBrk="0" hangingPunct="1">
              <a:lnSpc>
                <a:spcPts val="7300"/>
              </a:lnSpc>
              <a:spcBef>
                <a:spcPct val="0"/>
              </a:spcBef>
              <a:spcAft>
                <a:spcPts val="0"/>
              </a:spcAft>
              <a:buClrTx/>
              <a:buSzTx/>
              <a:buFontTx/>
              <a:buNone/>
              <a:tabLst/>
              <a:defRPr/>
            </a:pPr>
            <a:r>
              <a:rPr kumimoji="0" lang="en-US" sz="7200" b="0" i="0" u="none" strike="noStrike" kern="1200" cap="none" spc="-18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Nevada Medicaid:</a:t>
            </a:r>
          </a:p>
          <a:p>
            <a:pPr marL="0" marR="0" lvl="0" indent="0" algn="ctr" defTabSz="457200" rtl="0" eaLnBrk="1" fontAlgn="auto" latinLnBrk="0" hangingPunct="1">
              <a:lnSpc>
                <a:spcPts val="7300"/>
              </a:lnSpc>
              <a:spcBef>
                <a:spcPct val="0"/>
              </a:spcBef>
              <a:spcAft>
                <a:spcPts val="0"/>
              </a:spcAft>
              <a:buClrTx/>
              <a:buSzTx/>
              <a:buFontTx/>
              <a:buNone/>
              <a:tabLst/>
              <a:defRPr/>
            </a:pPr>
            <a:r>
              <a:rPr kumimoji="0" lang="en-US" sz="7200" b="0" i="0" u="none" strike="noStrike" kern="1200" cap="none" spc="-18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600" b="0" i="0" u="none" strike="noStrike" kern="1200" cap="none" spc="-18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Grievances, Appeals,&amp;</a:t>
            </a:r>
          </a:p>
          <a:p>
            <a:pPr marL="0" marR="0" lvl="0" indent="0" algn="ctr" defTabSz="457200" rtl="0" eaLnBrk="1" fontAlgn="auto" latinLnBrk="0" hangingPunct="1">
              <a:lnSpc>
                <a:spcPts val="7300"/>
              </a:lnSpc>
              <a:spcBef>
                <a:spcPct val="0"/>
              </a:spcBef>
              <a:spcAft>
                <a:spcPts val="0"/>
              </a:spcAft>
              <a:buClrTx/>
              <a:buSzTx/>
              <a:buFontTx/>
              <a:buNone/>
              <a:tabLst/>
              <a:defRPr/>
            </a:pPr>
            <a:r>
              <a:rPr kumimoji="0" lang="en-US" sz="5600" b="0" i="0" u="none" strike="noStrike" kern="1200" cap="none" spc="-18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State Fair Hearings</a:t>
            </a:r>
          </a:p>
        </p:txBody>
      </p:sp>
      <p:pic>
        <p:nvPicPr>
          <p:cNvPr id="12" name="Picture 11">
            <a:extLst>
              <a:ext uri="{FF2B5EF4-FFF2-40B4-BE49-F238E27FC236}">
                <a16:creationId xmlns:a16="http://schemas.microsoft.com/office/drawing/2014/main" id="{06A9B612-43B0-4C1E-A913-C82258FA40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38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75A2E4B8-5563-4F0A-ADCF-71444ABAF01A}"/>
              </a:ext>
            </a:extLst>
          </p:cNvPr>
          <p:cNvSpPr txBox="1">
            <a:spLocks/>
          </p:cNvSpPr>
          <p:nvPr/>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www.libertydentalplan.com</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A96152-AAF4-4C68-8EF1-034A07885FBA}"/>
              </a:ext>
            </a:extLst>
          </p:cNvPr>
          <p:cNvSpPr txBox="1"/>
          <p:nvPr/>
        </p:nvSpPr>
        <p:spPr>
          <a:xfrm>
            <a:off x="8488089" y="6379991"/>
            <a:ext cx="3443235" cy="261610"/>
          </a:xfrm>
          <a:prstGeom prst="rect">
            <a:avLst/>
          </a:prstGeom>
          <a:noFill/>
          <a:ln>
            <a:noFill/>
          </a:ln>
        </p:spPr>
        <p:txBody>
          <a:bodyPr wrap="square"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Making members shine, one smile at a time</a:t>
            </a:r>
            <a:r>
              <a:rPr kumimoji="0" lang="en-US"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111283"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Nevada Medicaid: Provider Appeals</a:t>
            </a:r>
          </a:p>
        </p:txBody>
      </p:sp>
      <p:sp>
        <p:nvSpPr>
          <p:cNvPr id="14" name="TextBox 13">
            <a:extLst>
              <a:ext uri="{FF2B5EF4-FFF2-40B4-BE49-F238E27FC236}">
                <a16:creationId xmlns:a16="http://schemas.microsoft.com/office/drawing/2014/main" id="{63F6D30C-8169-413D-B5C8-0CD5D62403E9}"/>
              </a:ext>
            </a:extLst>
          </p:cNvPr>
          <p:cNvSpPr txBox="1"/>
          <p:nvPr/>
        </p:nvSpPr>
        <p:spPr>
          <a:xfrm>
            <a:off x="129551" y="1147819"/>
            <a:ext cx="4074693" cy="1338320"/>
          </a:xfrm>
          <a:prstGeom prst="rect">
            <a:avLst/>
          </a:prstGeom>
        </p:spPr>
        <p:txBody>
          <a:bodyPr vert="horz" lIns="68580" tIns="34290" rIns="68580" bIns="34290" rtlCol="0" anchor="t">
            <a:noAutofit/>
          </a:bodyPr>
          <a:lstStyle/>
          <a:p>
            <a:pPr marL="0" marR="0" lvl="0" indent="0" algn="ctr"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 </a:t>
            </a:r>
          </a:p>
          <a:p>
            <a:pPr marL="0" marR="0" lvl="0" indent="0" algn="ctr"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Grievances &amp; Appeals</a:t>
            </a:r>
            <a:endParaRPr kumimoji="0" lang="en-US" sz="28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F191B22-B5BA-41CA-98FB-47A90E66A382}"/>
              </a:ext>
            </a:extLst>
          </p:cNvPr>
          <p:cNvSpPr txBox="1"/>
          <p:nvPr/>
        </p:nvSpPr>
        <p:spPr>
          <a:xfrm>
            <a:off x="4588974" y="1147819"/>
            <a:ext cx="7191430" cy="4864758"/>
          </a:xfrm>
          <a:prstGeom prst="rect">
            <a:avLst/>
          </a:prstGeom>
        </p:spPr>
        <p:txBody>
          <a:bodyPr vert="horz" lIns="68580" tIns="34290" rIns="68580" bIns="34290" rtlCol="0" anchor="t">
            <a:no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Time Period for Submission of Provider Grievance and Appeals LIBERTY accepts provider grievances and appeals in all manners of communication. LIBERTY process all provider grievance and appeals in accordance with state and federal regulations</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Provider’s name and license number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Provider’s contact information, i.e. telephone number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 clear identification of the issue that is subject of the grievance or appeal, i.e. date of service, procedure, etc.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 clear explanation/summary of the provider’s position on the issue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Copies of all documentation relative to the subject in support of the provider’s position</a:t>
            </a:r>
          </a:p>
        </p:txBody>
      </p:sp>
      <p:cxnSp>
        <p:nvCxnSpPr>
          <p:cNvPr id="25" name="Straight Connector 24">
            <a:extLst>
              <a:ext uri="{FF2B5EF4-FFF2-40B4-BE49-F238E27FC236}">
                <a16:creationId xmlns:a16="http://schemas.microsoft.com/office/drawing/2014/main" id="{A7D41FDE-1099-4CD1-8553-0109A45F297D}"/>
              </a:ext>
            </a:extLst>
          </p:cNvPr>
          <p:cNvCxnSpPr>
            <a:cxnSpLocks/>
          </p:cNvCxnSpPr>
          <p:nvPr/>
        </p:nvCxnSpPr>
        <p:spPr>
          <a:xfrm>
            <a:off x="4204244" y="885146"/>
            <a:ext cx="0" cy="470825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person, person&#10;&#10;Description automatically generated">
            <a:extLst>
              <a:ext uri="{FF2B5EF4-FFF2-40B4-BE49-F238E27FC236}">
                <a16:creationId xmlns:a16="http://schemas.microsoft.com/office/drawing/2014/main" id="{ACE161AD-A52B-C3E3-3293-B89595A13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61987"/>
            <a:ext cx="5244019" cy="3496013"/>
          </a:xfrm>
          <a:prstGeom prst="rect">
            <a:avLst/>
          </a:prstGeom>
        </p:spPr>
      </p:pic>
    </p:spTree>
    <p:extLst>
      <p:ext uri="{BB962C8B-B14F-4D97-AF65-F5344CB8AC3E}">
        <p14:creationId xmlns:p14="http://schemas.microsoft.com/office/powerpoint/2010/main" val="406391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75A2E4B8-5563-4F0A-ADCF-71444ABAF01A}"/>
              </a:ext>
            </a:extLst>
          </p:cNvPr>
          <p:cNvSpPr txBox="1">
            <a:spLocks/>
          </p:cNvSpPr>
          <p:nvPr/>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www.libertydentalplan.com</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A96152-AAF4-4C68-8EF1-034A07885FBA}"/>
              </a:ext>
            </a:extLst>
          </p:cNvPr>
          <p:cNvSpPr txBox="1"/>
          <p:nvPr/>
        </p:nvSpPr>
        <p:spPr>
          <a:xfrm>
            <a:off x="8488089" y="6379991"/>
            <a:ext cx="3443235" cy="261610"/>
          </a:xfrm>
          <a:prstGeom prst="rect">
            <a:avLst/>
          </a:prstGeom>
          <a:noFill/>
          <a:ln>
            <a:noFill/>
          </a:ln>
        </p:spPr>
        <p:txBody>
          <a:bodyPr wrap="square"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Making members shine, one smile at a time</a:t>
            </a:r>
            <a:r>
              <a:rPr kumimoji="0" lang="en-US"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111283"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Nevada Medicaid: Provider Appeals</a:t>
            </a:r>
          </a:p>
        </p:txBody>
      </p:sp>
      <p:sp>
        <p:nvSpPr>
          <p:cNvPr id="14" name="TextBox 13">
            <a:extLst>
              <a:ext uri="{FF2B5EF4-FFF2-40B4-BE49-F238E27FC236}">
                <a16:creationId xmlns:a16="http://schemas.microsoft.com/office/drawing/2014/main" id="{63F6D30C-8169-413D-B5C8-0CD5D62403E9}"/>
              </a:ext>
            </a:extLst>
          </p:cNvPr>
          <p:cNvSpPr txBox="1"/>
          <p:nvPr/>
        </p:nvSpPr>
        <p:spPr>
          <a:xfrm>
            <a:off x="411596" y="1246913"/>
            <a:ext cx="3109769" cy="1338320"/>
          </a:xfrm>
          <a:prstGeom prst="rect">
            <a:avLst/>
          </a:prstGeom>
        </p:spPr>
        <p:txBody>
          <a:bodyPr vert="horz" lIns="68580" tIns="34290" rIns="68580" bIns="34290" rtlCol="0" anchor="t">
            <a:noAutofit/>
          </a:bodyPr>
          <a:lstStyle/>
          <a:p>
            <a:pPr marL="0" marR="0" lvl="0" indent="0" algn="ctr"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Contacting LIBERTY</a:t>
            </a:r>
            <a:endParaRPr kumimoji="0" lang="en-US" sz="28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F191B22-B5BA-41CA-98FB-47A90E66A382}"/>
              </a:ext>
            </a:extLst>
          </p:cNvPr>
          <p:cNvSpPr txBox="1"/>
          <p:nvPr/>
        </p:nvSpPr>
        <p:spPr>
          <a:xfrm>
            <a:off x="4588974" y="1147819"/>
            <a:ext cx="7191430" cy="4864758"/>
          </a:xfrm>
          <a:prstGeom prst="rect">
            <a:avLst/>
          </a:prstGeom>
        </p:spPr>
        <p:txBody>
          <a:bodyPr vert="horz" lIns="68580" tIns="34290" rIns="68580" bIns="34290" rtlCol="0" anchor="t">
            <a:no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Providers may contact LIBERTY regarding Provider appeals through the following options:</a:t>
            </a: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Informal provider complaints may be resolved informally via phone by calling LIBERTY’s Member service at 1.866.609.0418</a:t>
            </a: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lang="en-US" sz="1600" b="1" dirty="0">
                <a:solidFill>
                  <a:prstClr val="white"/>
                </a:solidFill>
                <a:effectLst>
                  <a:outerShdw blurRad="38100" dist="38100" dir="2700000" algn="tl">
                    <a:srgbClr val="000000">
                      <a:alpha val="43137"/>
                    </a:srgbClr>
                  </a:outerShdw>
                </a:effectLst>
                <a:latin typeface="Century Gothic" panose="020B0502020202020204" pitchFamily="34" charset="0"/>
              </a:rPr>
              <a:t>Quality Management Department maybe contacted via one of the methods listed below: </a:t>
            </a:r>
          </a:p>
          <a:p>
            <a:pPr marL="1188720" lvl="1" indent="-285750" defTabSz="457200">
              <a:lnSpc>
                <a:spcPct val="120000"/>
              </a:lnSpc>
              <a:spcBef>
                <a:spcPts val="200"/>
              </a:spcBef>
              <a:spcAft>
                <a:spcPts val="200"/>
              </a:spcAft>
              <a:buFont typeface="Arial" panose="020B0604020202020204" pitchFamily="34" charset="0"/>
              <a:buChar char="•"/>
              <a:defRPr/>
            </a:pPr>
            <a:r>
              <a:rPr lang="en-US" sz="1400" b="1" dirty="0">
                <a:solidFill>
                  <a:prstClr val="white"/>
                </a:solidFill>
                <a:effectLst>
                  <a:outerShdw blurRad="38100" dist="38100" dir="2700000" algn="tl">
                    <a:srgbClr val="000000">
                      <a:alpha val="43137"/>
                    </a:srgbClr>
                  </a:outerShdw>
                </a:effectLst>
                <a:latin typeface="Century Gothic" panose="020B0502020202020204" pitchFamily="34" charset="0"/>
              </a:rPr>
              <a:t>1. Phone: 888.401.1128 </a:t>
            </a:r>
          </a:p>
          <a:p>
            <a:pPr marL="1188720" lvl="1" indent="-285750" defTabSz="457200">
              <a:lnSpc>
                <a:spcPct val="120000"/>
              </a:lnSpc>
              <a:spcBef>
                <a:spcPts val="200"/>
              </a:spcBef>
              <a:spcAft>
                <a:spcPts val="200"/>
              </a:spcAft>
              <a:buFont typeface="Arial" panose="020B0604020202020204" pitchFamily="34" charset="0"/>
              <a:buChar char="•"/>
              <a:defRPr/>
            </a:pPr>
            <a:r>
              <a:rPr lang="en-US" sz="1400" b="1" dirty="0">
                <a:solidFill>
                  <a:prstClr val="white"/>
                </a:solidFill>
                <a:effectLst>
                  <a:outerShdw blurRad="38100" dist="38100" dir="2700000" algn="tl">
                    <a:srgbClr val="000000">
                      <a:alpha val="43137"/>
                    </a:srgbClr>
                  </a:outerShdw>
                </a:effectLst>
                <a:latin typeface="Century Gothic" panose="020B0502020202020204" pitchFamily="34" charset="0"/>
              </a:rPr>
              <a:t>2. Fax: 833.250.1814 </a:t>
            </a:r>
          </a:p>
          <a:p>
            <a:pPr marL="1188720" lvl="1" indent="-285750" defTabSz="457200">
              <a:lnSpc>
                <a:spcPct val="120000"/>
              </a:lnSpc>
              <a:spcBef>
                <a:spcPts val="200"/>
              </a:spcBef>
              <a:spcAft>
                <a:spcPts val="200"/>
              </a:spcAft>
              <a:buFont typeface="Arial" panose="020B0604020202020204" pitchFamily="34" charset="0"/>
              <a:buChar char="•"/>
              <a:defRPr/>
            </a:pPr>
            <a:r>
              <a:rPr lang="en-US" sz="1400" b="1" dirty="0">
                <a:solidFill>
                  <a:prstClr val="white"/>
                </a:solidFill>
                <a:effectLst>
                  <a:outerShdw blurRad="38100" dist="38100" dir="2700000" algn="tl">
                    <a:srgbClr val="000000">
                      <a:alpha val="43137"/>
                    </a:srgbClr>
                  </a:outerShdw>
                </a:effectLst>
                <a:latin typeface="Century Gothic" panose="020B0502020202020204" pitchFamily="34" charset="0"/>
              </a:rPr>
              <a:t>3. Online: www.libertydentalplan.com </a:t>
            </a:r>
          </a:p>
          <a:p>
            <a:pPr marL="1188720" lvl="1" indent="-285750" defTabSz="457200">
              <a:lnSpc>
                <a:spcPct val="120000"/>
              </a:lnSpc>
              <a:spcBef>
                <a:spcPts val="200"/>
              </a:spcBef>
              <a:spcAft>
                <a:spcPts val="200"/>
              </a:spcAft>
              <a:buFont typeface="Arial" panose="020B0604020202020204" pitchFamily="34" charset="0"/>
              <a:buChar char="•"/>
              <a:defRPr/>
            </a:pPr>
            <a:r>
              <a:rPr lang="en-US" sz="1400" b="1" dirty="0">
                <a:solidFill>
                  <a:prstClr val="white"/>
                </a:solidFill>
                <a:effectLst>
                  <a:outerShdw blurRad="38100" dist="38100" dir="2700000" algn="tl">
                    <a:srgbClr val="000000">
                      <a:alpha val="43137"/>
                    </a:srgbClr>
                  </a:outerShdw>
                </a:effectLst>
                <a:latin typeface="Century Gothic" panose="020B0502020202020204" pitchFamily="34" charset="0"/>
              </a:rPr>
              <a:t>4. Email: NVGandA@libertydentalplan.com</a:t>
            </a:r>
          </a:p>
          <a:p>
            <a:pPr marL="1188720" lvl="1" indent="-285750" defTabSz="457200">
              <a:lnSpc>
                <a:spcPct val="120000"/>
              </a:lnSpc>
              <a:spcBef>
                <a:spcPts val="200"/>
              </a:spcBef>
              <a:spcAft>
                <a:spcPts val="200"/>
              </a:spcAft>
              <a:buFont typeface="Arial" panose="020B0604020202020204" pitchFamily="34" charset="0"/>
              <a:buChar char="•"/>
              <a:defRPr/>
            </a:pPr>
            <a:r>
              <a:rPr lang="en-US" sz="1400" b="1" dirty="0">
                <a:solidFill>
                  <a:prstClr val="white"/>
                </a:solidFill>
                <a:effectLst>
                  <a:outerShdw blurRad="38100" dist="38100" dir="2700000" algn="tl">
                    <a:srgbClr val="000000">
                      <a:alpha val="43137"/>
                    </a:srgbClr>
                  </a:outerShdw>
                </a:effectLst>
                <a:latin typeface="Century Gothic" panose="020B0502020202020204" pitchFamily="34" charset="0"/>
              </a:rPr>
              <a:t>5. Mail ATTN: QUALITY MANAGEMENT LIBERTY Dental Plan PO Box 26110 Santa Ana, CA 92799-6110</a:t>
            </a:r>
            <a:endPar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ndParaRP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All contracted provider disputes must be sent to the attention of the Quality Management Department</a:t>
            </a:r>
          </a:p>
        </p:txBody>
      </p:sp>
      <p:cxnSp>
        <p:nvCxnSpPr>
          <p:cNvPr id="25" name="Straight Connector 24">
            <a:extLst>
              <a:ext uri="{FF2B5EF4-FFF2-40B4-BE49-F238E27FC236}">
                <a16:creationId xmlns:a16="http://schemas.microsoft.com/office/drawing/2014/main" id="{A7D41FDE-1099-4CD1-8553-0109A45F297D}"/>
              </a:ext>
            </a:extLst>
          </p:cNvPr>
          <p:cNvCxnSpPr>
            <a:cxnSpLocks/>
          </p:cNvCxnSpPr>
          <p:nvPr/>
        </p:nvCxnSpPr>
        <p:spPr>
          <a:xfrm>
            <a:off x="4204244" y="885146"/>
            <a:ext cx="0" cy="528857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0F5AE9-0289-D94B-510C-754C0BAA80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2363" y="3912093"/>
            <a:ext cx="4496607" cy="2945907"/>
          </a:xfrm>
          <a:prstGeom prst="rect">
            <a:avLst/>
          </a:prstGeom>
        </p:spPr>
      </p:pic>
    </p:spTree>
    <p:extLst>
      <p:ext uri="{BB962C8B-B14F-4D97-AF65-F5344CB8AC3E}">
        <p14:creationId xmlns:p14="http://schemas.microsoft.com/office/powerpoint/2010/main" val="4041108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C998B7E-F653-485D-A787-0B64CB319BBB}"/>
              </a:ext>
            </a:extLst>
          </p:cNvPr>
          <p:cNvPicPr>
            <a:picLocks noChangeAspect="1"/>
          </p:cNvPicPr>
          <p:nvPr/>
        </p:nvPicPr>
        <p:blipFill>
          <a:blip r:embed="rId3">
            <a:alphaModFix amt="20000"/>
            <a:extLst>
              <a:ext uri="{96DAC541-7B7A-43D3-8B79-37D633B846F1}">
                <asvg:svgBlip xmlns:asvg="http://schemas.microsoft.com/office/drawing/2016/SVG/main" r:embed="rId4"/>
              </a:ext>
            </a:extLst>
          </a:blip>
          <a:stretch>
            <a:fillRect/>
          </a:stretch>
        </p:blipFill>
        <p:spPr>
          <a:xfrm>
            <a:off x="3358852" y="691852"/>
            <a:ext cx="5474295" cy="5474295"/>
          </a:xfrm>
          <a:prstGeom prst="rect">
            <a:avLst/>
          </a:prstGeom>
        </p:spPr>
      </p:pic>
      <p:sp>
        <p:nvSpPr>
          <p:cNvPr id="19" name="TextBox 18">
            <a:extLst>
              <a:ext uri="{FF2B5EF4-FFF2-40B4-BE49-F238E27FC236}">
                <a16:creationId xmlns:a16="http://schemas.microsoft.com/office/drawing/2014/main" id="{44B688D8-1B67-4529-BC7E-D97E4F24B896}"/>
              </a:ext>
            </a:extLst>
          </p:cNvPr>
          <p:cNvSpPr txBox="1"/>
          <p:nvPr/>
        </p:nvSpPr>
        <p:spPr>
          <a:xfrm>
            <a:off x="10801" y="2926020"/>
            <a:ext cx="12170395" cy="1005958"/>
          </a:xfrm>
          <a:prstGeom prst="rect">
            <a:avLst/>
          </a:prstGeom>
          <a:effectLst/>
        </p:spPr>
        <p:txBody>
          <a:bodyPr vert="horz" lIns="68580" tIns="34290" rIns="68580" bIns="34290" rtlCol="0" anchor="t">
            <a:noAutofit/>
          </a:bodyPr>
          <a:lstStyle/>
          <a:p>
            <a:pPr marL="0" marR="0" lvl="0" indent="0" algn="ctr" defTabSz="457200" rtl="0" eaLnBrk="1" fontAlgn="auto" latinLnBrk="0" hangingPunct="1">
              <a:lnSpc>
                <a:spcPts val="7300"/>
              </a:lnSpc>
              <a:spcBef>
                <a:spcPct val="0"/>
              </a:spcBef>
              <a:spcAft>
                <a:spcPts val="0"/>
              </a:spcAft>
              <a:buClrTx/>
              <a:buSzTx/>
              <a:buFontTx/>
              <a:buNone/>
              <a:tabLst/>
              <a:defRPr/>
            </a:pPr>
            <a:r>
              <a:rPr kumimoji="0" lang="en-US" sz="7200" b="0" i="0" u="none" strike="noStrike" kern="1200" cap="none" spc="-18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Thank You</a:t>
            </a:r>
          </a:p>
        </p:txBody>
      </p:sp>
      <p:sp>
        <p:nvSpPr>
          <p:cNvPr id="16" name="TextBox 15">
            <a:extLst>
              <a:ext uri="{FF2B5EF4-FFF2-40B4-BE49-F238E27FC236}">
                <a16:creationId xmlns:a16="http://schemas.microsoft.com/office/drawing/2014/main" id="{C2683087-2C4B-4162-A679-F6DEB3B28B34}"/>
              </a:ext>
            </a:extLst>
          </p:cNvPr>
          <p:cNvSpPr txBox="1"/>
          <p:nvPr/>
        </p:nvSpPr>
        <p:spPr>
          <a:xfrm>
            <a:off x="198117" y="6395380"/>
            <a:ext cx="2057868" cy="246221"/>
          </a:xfrm>
          <a:prstGeom prst="rect">
            <a:avLst/>
          </a:prstGeom>
          <a:noFill/>
          <a:ln>
            <a:noFill/>
          </a:ln>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www.libertydentalplan.com</a:t>
            </a: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AE7CFECB-BAD5-48AF-BD21-F1ACE3FF4E5B}"/>
              </a:ext>
            </a:extLst>
          </p:cNvPr>
          <p:cNvSpPr txBox="1"/>
          <p:nvPr/>
        </p:nvSpPr>
        <p:spPr>
          <a:xfrm>
            <a:off x="8488089" y="6379991"/>
            <a:ext cx="3443235" cy="261610"/>
          </a:xfrm>
          <a:prstGeom prst="rect">
            <a:avLst/>
          </a:prstGeom>
          <a:noFill/>
          <a:ln>
            <a:noFill/>
          </a:ln>
        </p:spPr>
        <p:txBody>
          <a:bodyPr wrap="square"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Making members shine, one smile at a time</a:t>
            </a:r>
            <a:r>
              <a:rPr kumimoji="0" 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pic>
        <p:nvPicPr>
          <p:cNvPr id="12" name="Picture 11">
            <a:extLst>
              <a:ext uri="{FF2B5EF4-FFF2-40B4-BE49-F238E27FC236}">
                <a16:creationId xmlns:a16="http://schemas.microsoft.com/office/drawing/2014/main" id="{06A9B612-43B0-4C1E-A913-C82258FA40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9941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C5ADFEE-BDEF-4492-8AAA-388BD9A94A07}"/>
              </a:ext>
            </a:extLst>
          </p:cNvPr>
          <p:cNvSpPr txBox="1"/>
          <p:nvPr/>
        </p:nvSpPr>
        <p:spPr>
          <a:xfrm>
            <a:off x="198117" y="28078"/>
            <a:ext cx="10093365"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Nevada Medicaid: </a:t>
            </a:r>
            <a:r>
              <a:rPr lang="en-US" sz="2400" dirty="0">
                <a:solidFill>
                  <a:prstClr val="white"/>
                </a:solidFill>
                <a:latin typeface="Century Gothic" panose="020B0502020202020204" pitchFamily="34" charset="0"/>
              </a:rPr>
              <a:t>Grievances, Appeals, &amp; State Fair Hearings</a:t>
            </a: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CCED71A1-6814-49C0-A0CD-ED096E3A3E05}"/>
              </a:ext>
            </a:extLst>
          </p:cNvPr>
          <p:cNvGrpSpPr/>
          <p:nvPr/>
        </p:nvGrpSpPr>
        <p:grpSpPr>
          <a:xfrm>
            <a:off x="5160511" y="2458729"/>
            <a:ext cx="2149673" cy="2602335"/>
            <a:chOff x="5160511" y="2458729"/>
            <a:chExt cx="2149673" cy="2602335"/>
          </a:xfrm>
        </p:grpSpPr>
        <p:sp>
          <p:nvSpPr>
            <p:cNvPr id="22" name="Rectangle 21">
              <a:extLst>
                <a:ext uri="{FF2B5EF4-FFF2-40B4-BE49-F238E27FC236}">
                  <a16:creationId xmlns:a16="http://schemas.microsoft.com/office/drawing/2014/main" id="{7087A553-75E5-4011-BAB0-A8E7C634BCDE}"/>
                </a:ext>
              </a:extLst>
            </p:cNvPr>
            <p:cNvSpPr/>
            <p:nvPr/>
          </p:nvSpPr>
          <p:spPr>
            <a:xfrm>
              <a:off x="5409715" y="2458729"/>
              <a:ext cx="1651263" cy="1651265"/>
            </a:xfrm>
            <a:prstGeom prst="rect">
              <a:avLst/>
            </a:prstGeom>
            <a:solidFill>
              <a:srgbClr val="3B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Photo Goes Here</a:t>
              </a:r>
            </a:p>
          </p:txBody>
        </p:sp>
        <p:sp>
          <p:nvSpPr>
            <p:cNvPr id="11" name="Rectangle 10">
              <a:extLst>
                <a:ext uri="{FF2B5EF4-FFF2-40B4-BE49-F238E27FC236}">
                  <a16:creationId xmlns:a16="http://schemas.microsoft.com/office/drawing/2014/main" id="{9FD6DA06-77CE-4675-A52A-D18BB0613A84}"/>
                </a:ext>
              </a:extLst>
            </p:cNvPr>
            <p:cNvSpPr/>
            <p:nvPr/>
          </p:nvSpPr>
          <p:spPr>
            <a:xfrm>
              <a:off x="5160511" y="4214678"/>
              <a:ext cx="2149673" cy="846386"/>
            </a:xfrm>
            <a:prstGeom prst="rect">
              <a:avLst/>
            </a:prstGeom>
          </p:spPr>
          <p:txBody>
            <a:bodyPr wrap="square">
              <a:spAutoFit/>
            </a:bodyPr>
            <a:lstStyle/>
            <a:p>
              <a:pPr marL="0" marR="0" lvl="1"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Tricia Schares</a:t>
              </a:r>
            </a:p>
            <a:p>
              <a:pPr marL="0" marR="0" lvl="1"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white"/>
                  </a:solidFill>
                  <a:effectLst>
                    <a:outerShdw blurRad="38100" dist="38100" dir="2700000" algn="tl">
                      <a:srgbClr val="000000">
                        <a:alpha val="43137"/>
                      </a:srgbClr>
                    </a:outerShdw>
                  </a:effectLst>
                  <a:latin typeface="Century Gothic" panose="020B0502020202020204" pitchFamily="34" charset="0"/>
                </a:rPr>
                <a:t>Nevada Director of Provider Relations</a:t>
              </a:r>
              <a:endPar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ndParaRPr>
            </a:p>
          </p:txBody>
        </p:sp>
      </p:grpSp>
      <p:sp>
        <p:nvSpPr>
          <p:cNvPr id="13" name="Rectangle 12">
            <a:extLst>
              <a:ext uri="{FF2B5EF4-FFF2-40B4-BE49-F238E27FC236}">
                <a16:creationId xmlns:a16="http://schemas.microsoft.com/office/drawing/2014/main" id="{8DC2C720-1EFD-4985-ACFC-36E3C658F67C}"/>
              </a:ext>
            </a:extLst>
          </p:cNvPr>
          <p:cNvSpPr/>
          <p:nvPr/>
        </p:nvSpPr>
        <p:spPr>
          <a:xfrm>
            <a:off x="8036506" y="4214678"/>
            <a:ext cx="2145779" cy="846386"/>
          </a:xfrm>
          <a:prstGeom prst="rect">
            <a:avLst/>
          </a:prstGeom>
        </p:spPr>
        <p:txBody>
          <a:bodyPr wrap="square">
            <a:spAutoFit/>
          </a:bodyPr>
          <a:lstStyle/>
          <a:p>
            <a:pPr marL="0" marR="0" lvl="1"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Afshin Arian</a:t>
            </a:r>
          </a:p>
          <a:p>
            <a:pPr marL="0" marR="0" lvl="1" indent="0" algn="ctr" defTabSz="457200" rtl="0" eaLnBrk="1" fontAlgn="auto" latinLnBrk="0" hangingPunct="1">
              <a:lnSpc>
                <a:spcPct val="100000"/>
              </a:lnSpc>
              <a:spcBef>
                <a:spcPts val="0"/>
              </a:spcBef>
              <a:spcAft>
                <a:spcPts val="600"/>
              </a:spcAft>
              <a:buClrTx/>
              <a:buSzTx/>
              <a:buFontTx/>
              <a:buNone/>
              <a:tabLst/>
              <a:defRPr/>
            </a:pP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rPr>
              <a:t>Nevada Chief Dental Director</a:t>
            </a:r>
            <a:endParaRPr kumimoji="0" 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ndParaRPr>
          </a:p>
        </p:txBody>
      </p:sp>
      <p:grpSp>
        <p:nvGrpSpPr>
          <p:cNvPr id="8" name="Group 7">
            <a:extLst>
              <a:ext uri="{FF2B5EF4-FFF2-40B4-BE49-F238E27FC236}">
                <a16:creationId xmlns:a16="http://schemas.microsoft.com/office/drawing/2014/main" id="{2399009E-0F87-4437-A5A1-0C83AF7DD7CB}"/>
              </a:ext>
            </a:extLst>
          </p:cNvPr>
          <p:cNvGrpSpPr/>
          <p:nvPr/>
        </p:nvGrpSpPr>
        <p:grpSpPr>
          <a:xfrm>
            <a:off x="2306420" y="2458729"/>
            <a:ext cx="2193054" cy="2386891"/>
            <a:chOff x="2306420" y="2458729"/>
            <a:chExt cx="2193054" cy="2386891"/>
          </a:xfrm>
        </p:grpSpPr>
        <p:sp>
          <p:nvSpPr>
            <p:cNvPr id="5" name="Rectangle 4">
              <a:extLst>
                <a:ext uri="{FF2B5EF4-FFF2-40B4-BE49-F238E27FC236}">
                  <a16:creationId xmlns:a16="http://schemas.microsoft.com/office/drawing/2014/main" id="{407BE768-B0EB-42CB-A52A-728F696E9FE8}"/>
                </a:ext>
              </a:extLst>
            </p:cNvPr>
            <p:cNvSpPr/>
            <p:nvPr/>
          </p:nvSpPr>
          <p:spPr>
            <a:xfrm>
              <a:off x="2535667" y="2458729"/>
              <a:ext cx="1651263" cy="1651265"/>
            </a:xfrm>
            <a:prstGeom prst="rect">
              <a:avLst/>
            </a:prstGeom>
            <a:solidFill>
              <a:srgbClr val="3B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Photo Goes Here</a:t>
              </a:r>
            </a:p>
          </p:txBody>
        </p:sp>
        <p:sp>
          <p:nvSpPr>
            <p:cNvPr id="14" name="Rectangle 13">
              <a:extLst>
                <a:ext uri="{FF2B5EF4-FFF2-40B4-BE49-F238E27FC236}">
                  <a16:creationId xmlns:a16="http://schemas.microsoft.com/office/drawing/2014/main" id="{1B5E1AA7-F6BA-4531-822A-C508D20CCF74}"/>
                </a:ext>
              </a:extLst>
            </p:cNvPr>
            <p:cNvSpPr/>
            <p:nvPr/>
          </p:nvSpPr>
          <p:spPr>
            <a:xfrm>
              <a:off x="2306420" y="4214678"/>
              <a:ext cx="2193054" cy="630942"/>
            </a:xfrm>
            <a:prstGeom prst="rect">
              <a:avLst/>
            </a:prstGeom>
          </p:spPr>
          <p:txBody>
            <a:bodyPr wrap="square">
              <a:spAutoFit/>
            </a:bodyPr>
            <a:lstStyle/>
            <a:p>
              <a:pPr marL="0" marR="0" lvl="1"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Lindsay Littlefield</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dirty="0">
                  <a:ln>
                    <a:noFill/>
                  </a:ln>
                  <a:solidFill>
                    <a:prstClr val="white"/>
                  </a:solidFill>
                  <a:effectLst>
                    <a:outerShdw blurRad="38100" dist="38100" dir="2700000" algn="tl">
                      <a:srgbClr val="000000">
                        <a:alpha val="43137"/>
                      </a:srgbClr>
                    </a:outerShdw>
                  </a:effectLst>
                  <a:uLnTx/>
                  <a:uFillTx/>
                  <a:latin typeface="Century Gothic"/>
                  <a:ea typeface="+mn-ea"/>
                  <a:cs typeface="Century Gothic"/>
                </a:rPr>
                <a:t>Nevada LDP President</a:t>
              </a:r>
              <a:endPar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endParaRPr>
            </a:p>
          </p:txBody>
        </p:sp>
      </p:grpSp>
      <p:sp>
        <p:nvSpPr>
          <p:cNvPr id="23" name="TextBox 22">
            <a:extLst>
              <a:ext uri="{FF2B5EF4-FFF2-40B4-BE49-F238E27FC236}">
                <a16:creationId xmlns:a16="http://schemas.microsoft.com/office/drawing/2014/main" id="{DF9E8765-C764-450E-A7F0-AA1678B9F598}"/>
              </a:ext>
            </a:extLst>
          </p:cNvPr>
          <p:cNvSpPr txBox="1"/>
          <p:nvPr/>
        </p:nvSpPr>
        <p:spPr>
          <a:xfrm>
            <a:off x="3015092" y="1350334"/>
            <a:ext cx="6161809" cy="616871"/>
          </a:xfrm>
          <a:prstGeom prst="rect">
            <a:avLst/>
          </a:prstGeom>
        </p:spPr>
        <p:txBody>
          <a:bodyPr vert="horz" lIns="68580" tIns="34290" rIns="68580" bIns="34290" rtlCol="0" anchor="t">
            <a:noAutofit/>
          </a:bodyPr>
          <a:lstStyle/>
          <a:p>
            <a:pPr marL="0" marR="0" lvl="0" indent="0" algn="ctr" defTabSz="457200" rtl="0" eaLnBrk="1" fontAlgn="auto" latinLnBrk="0" hangingPunct="1">
              <a:lnSpc>
                <a:spcPts val="37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Nevada Executive Team</a:t>
            </a:r>
            <a:endParaRPr kumimoji="0" lang="en-US" sz="1800" b="0" i="1"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3" name="Picture 2" descr="A picture containing person, clothing&#10;&#10;Description automatically generated">
            <a:extLst>
              <a:ext uri="{FF2B5EF4-FFF2-40B4-BE49-F238E27FC236}">
                <a16:creationId xmlns:a16="http://schemas.microsoft.com/office/drawing/2014/main" id="{631CE582-70E6-9C1D-D970-37FE765B5EBB}"/>
              </a:ext>
            </a:extLst>
          </p:cNvPr>
          <p:cNvPicPr>
            <a:picLocks noChangeAspect="1"/>
          </p:cNvPicPr>
          <p:nvPr/>
        </p:nvPicPr>
        <p:blipFill rotWithShape="1">
          <a:blip r:embed="rId3">
            <a:extLst>
              <a:ext uri="{28A0092B-C50C-407E-A947-70E740481C1C}">
                <a14:useLocalDpi xmlns:a14="http://schemas.microsoft.com/office/drawing/2010/main" val="0"/>
              </a:ext>
            </a:extLst>
          </a:blip>
          <a:srcRect t="15489" b="29891"/>
          <a:stretch/>
        </p:blipFill>
        <p:spPr>
          <a:xfrm>
            <a:off x="5409714" y="2458728"/>
            <a:ext cx="1651263" cy="1651265"/>
          </a:xfrm>
          <a:prstGeom prst="rect">
            <a:avLst/>
          </a:prstGeom>
        </p:spPr>
      </p:pic>
      <p:pic>
        <p:nvPicPr>
          <p:cNvPr id="9" name="Picture 8" descr="A person with blonde hair&#10;&#10;Description automatically generated with low confidence">
            <a:extLst>
              <a:ext uri="{FF2B5EF4-FFF2-40B4-BE49-F238E27FC236}">
                <a16:creationId xmlns:a16="http://schemas.microsoft.com/office/drawing/2014/main" id="{1D1E9120-D1BC-F6C7-A735-670580531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453" y="2460302"/>
            <a:ext cx="1650475" cy="1650475"/>
          </a:xfrm>
          <a:prstGeom prst="rect">
            <a:avLst/>
          </a:prstGeom>
        </p:spPr>
      </p:pic>
      <p:pic>
        <p:nvPicPr>
          <p:cNvPr id="15" name="Picture 14" descr="A person in a suit and tie&#10;&#10;Description automatically generated with medium confidence">
            <a:extLst>
              <a:ext uri="{FF2B5EF4-FFF2-40B4-BE49-F238E27FC236}">
                <a16:creationId xmlns:a16="http://schemas.microsoft.com/office/drawing/2014/main" id="{A6C45965-29DA-215E-3566-7B589051E415}"/>
              </a:ext>
            </a:extLst>
          </p:cNvPr>
          <p:cNvPicPr>
            <a:picLocks noChangeAspect="1"/>
          </p:cNvPicPr>
          <p:nvPr/>
        </p:nvPicPr>
        <p:blipFill rotWithShape="1">
          <a:blip r:embed="rId5">
            <a:extLst>
              <a:ext uri="{28A0092B-C50C-407E-A947-70E740481C1C}">
                <a14:useLocalDpi xmlns:a14="http://schemas.microsoft.com/office/drawing/2010/main" val="0"/>
              </a:ext>
            </a:extLst>
          </a:blip>
          <a:srcRect t="13023" r="4060" b="23372"/>
          <a:stretch/>
        </p:blipFill>
        <p:spPr>
          <a:xfrm>
            <a:off x="8284157" y="2459518"/>
            <a:ext cx="1650475" cy="1650475"/>
          </a:xfrm>
          <a:prstGeom prst="rect">
            <a:avLst/>
          </a:prstGeom>
        </p:spPr>
      </p:pic>
    </p:spTree>
    <p:extLst>
      <p:ext uri="{BB962C8B-B14F-4D97-AF65-F5344CB8AC3E}">
        <p14:creationId xmlns:p14="http://schemas.microsoft.com/office/powerpoint/2010/main" val="918835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D61D2-C6C1-41DB-A5D4-8C2F93BABA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5079" y="2329455"/>
            <a:ext cx="4276245" cy="28508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084401"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Nevada Medicaid: </a:t>
            </a:r>
            <a:r>
              <a:rPr lang="en-US" sz="2400" dirty="0">
                <a:solidFill>
                  <a:prstClr val="white"/>
                </a:solidFill>
                <a:latin typeface="Century Gothic" panose="020B0502020202020204" pitchFamily="34" charset="0"/>
              </a:rPr>
              <a:t>Grievances, Appeals, &amp; State Fair Hearings</a:t>
            </a: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3F6D30C-8169-413D-B5C8-0CD5D62403E9}"/>
              </a:ext>
            </a:extLst>
          </p:cNvPr>
          <p:cNvSpPr txBox="1"/>
          <p:nvPr/>
        </p:nvSpPr>
        <p:spPr>
          <a:xfrm>
            <a:off x="293065" y="1199720"/>
            <a:ext cx="6511482" cy="538695"/>
          </a:xfrm>
          <a:prstGeom prst="rect">
            <a:avLst/>
          </a:prstGeom>
        </p:spPr>
        <p:txBody>
          <a:bodyPr vert="horz" lIns="68580" tIns="34290" rIns="68580" bIns="34290" rtlCol="0" anchor="t">
            <a:noAutofit/>
          </a:bodyPr>
          <a:lstStyle/>
          <a:p>
            <a:pPr marL="0" marR="0" lvl="0" indent="0"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 Grievances Overview</a:t>
            </a:r>
            <a:endParaRPr kumimoji="0" lang="en-US" sz="28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F191B22-B5BA-41CA-98FB-47A90E66A382}"/>
              </a:ext>
            </a:extLst>
          </p:cNvPr>
          <p:cNvSpPr txBox="1"/>
          <p:nvPr/>
        </p:nvSpPr>
        <p:spPr>
          <a:xfrm>
            <a:off x="293065" y="1114361"/>
            <a:ext cx="7191430" cy="5281019"/>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Providers may file a grievance with </a:t>
            </a:r>
            <a:r>
              <a:rPr lang="en-US" sz="2200" dirty="0">
                <a:solidFill>
                  <a:prstClr val="white"/>
                </a:solidFill>
                <a:effectLst>
                  <a:outerShdw blurRad="38100" dist="38100" dir="2700000" algn="tl">
                    <a:srgbClr val="000000">
                      <a:alpha val="43137"/>
                    </a:srgbClr>
                  </a:outerShdw>
                </a:effectLst>
                <a:latin typeface="Century Gothic" panose="020B0502020202020204" pitchFamily="34" charset="0"/>
              </a:rPr>
              <a:t>LIBERTY’s Grievance and Appeals Department at any time, either verbally or in writing. A grievance is defined as an expression of dissatisfaction about any matter other than an adverse benefit determination. Grievances also include situations where a Provider has supported a Member’s appeal. If LIBERTY has decided to deny treating an appeal as expedited, or when LIBERTY has been granted an extension to make an authorization decision and the Member disputes the extension, Providers may file a grievance about those decisions. </a:t>
            </a: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1017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D61D2-C6C1-41DB-A5D4-8C2F93BABA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5079" y="2329455"/>
            <a:ext cx="4276245" cy="28508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084401"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Nevada Medicaid: </a:t>
            </a:r>
            <a:r>
              <a:rPr lang="en-US" sz="2400" dirty="0">
                <a:solidFill>
                  <a:prstClr val="white"/>
                </a:solidFill>
                <a:latin typeface="Century Gothic" panose="020B0502020202020204" pitchFamily="34" charset="0"/>
              </a:rPr>
              <a:t>Grievances, Appeals, &amp; State Fair Hearings</a:t>
            </a: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3F6D30C-8169-413D-B5C8-0CD5D62403E9}"/>
              </a:ext>
            </a:extLst>
          </p:cNvPr>
          <p:cNvSpPr txBox="1"/>
          <p:nvPr/>
        </p:nvSpPr>
        <p:spPr>
          <a:xfrm>
            <a:off x="293065" y="1199720"/>
            <a:ext cx="6511482" cy="538695"/>
          </a:xfrm>
          <a:prstGeom prst="rect">
            <a:avLst/>
          </a:prstGeom>
        </p:spPr>
        <p:txBody>
          <a:bodyPr vert="horz" lIns="68580" tIns="34290" rIns="68580" bIns="34290" rtlCol="0" anchor="t">
            <a:noAutofit/>
          </a:bodyPr>
          <a:lstStyle/>
          <a:p>
            <a:pPr marL="0" marR="0" lvl="0" indent="0" defTabSz="457200" rtl="0" eaLnBrk="1" fontAlgn="auto" latinLnBrk="0" hangingPunct="1">
              <a:lnSpc>
                <a:spcPts val="2900"/>
              </a:lnSpc>
              <a:spcBef>
                <a:spcPct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Century Gothic" panose="020B0502020202020204" pitchFamily="34" charset="0"/>
              </a:rPr>
              <a:t>Member Appeals </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Overview</a:t>
            </a:r>
          </a:p>
          <a:p>
            <a:pPr marL="0" marR="0" lvl="0" indent="0" defTabSz="457200" rtl="0" eaLnBrk="1" fontAlgn="auto" latinLnBrk="0" hangingPunct="1">
              <a:lnSpc>
                <a:spcPts val="29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marL="0" marR="0" lvl="0" indent="0" defTabSz="457200" rtl="0" eaLnBrk="1" fontAlgn="auto" latinLnBrk="0" hangingPunct="1">
              <a:lnSpc>
                <a:spcPts val="2900"/>
              </a:lnSpc>
              <a:spcBef>
                <a:spcPct val="0"/>
              </a:spcBef>
              <a:spcAft>
                <a:spcPts val="0"/>
              </a:spcAft>
              <a:buClrTx/>
              <a:buSzTx/>
              <a:buFontTx/>
              <a:buNone/>
              <a:tabLst/>
              <a:defRPr/>
            </a:pPr>
            <a:endParaRPr kumimoji="0" lang="en-US" sz="28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F191B22-B5BA-41CA-98FB-47A90E66A382}"/>
              </a:ext>
            </a:extLst>
          </p:cNvPr>
          <p:cNvSpPr txBox="1"/>
          <p:nvPr/>
        </p:nvSpPr>
        <p:spPr>
          <a:xfrm>
            <a:off x="293065" y="1114361"/>
            <a:ext cx="7191430" cy="5281019"/>
          </a:xfrm>
          <a:prstGeom prst="rect">
            <a:avLst/>
          </a:prstGeom>
        </p:spPr>
        <p:txBody>
          <a:bodyPr vert="horz" lIns="68580" tIns="34290" rIns="68580" bIns="34290" rtlCol="0" anchor="ctr">
            <a:noAutofit/>
          </a:bodyPr>
          <a:lstStyle/>
          <a:p>
            <a:pPr defTabSz="457200">
              <a:spcBef>
                <a:spcPts val="600"/>
              </a:spcBef>
              <a:spcAft>
                <a:spcPts val="600"/>
              </a:spcAft>
              <a:defRPr/>
            </a:pP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defTabSz="457200">
              <a:spcBef>
                <a:spcPts val="600"/>
              </a:spcBef>
              <a:spcAft>
                <a:spcPts val="600"/>
              </a:spcAft>
              <a:defRPr/>
            </a:pP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defTabSz="457200">
              <a:spcBef>
                <a:spcPts val="600"/>
              </a:spcBef>
              <a:spcAft>
                <a:spcPts val="600"/>
              </a:spcAft>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defTabSz="457200">
              <a:spcBef>
                <a:spcPts val="600"/>
              </a:spcBef>
              <a:spcAft>
                <a:spcPts val="600"/>
              </a:spcAft>
              <a:defRPr/>
            </a:pP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defTabSz="457200">
              <a:spcBef>
                <a:spcPts val="600"/>
              </a:spcBef>
              <a:spcAft>
                <a:spcPts val="600"/>
              </a:spcAft>
              <a:defRPr/>
            </a:pP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defTabSz="457200">
              <a:spcBef>
                <a:spcPts val="600"/>
              </a:spcBef>
              <a:spcAft>
                <a:spcPts val="600"/>
              </a:spcAft>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defTabSz="457200">
              <a:spcBef>
                <a:spcPts val="600"/>
              </a:spcBef>
              <a:spcAft>
                <a:spcPts val="600"/>
              </a:spcAft>
              <a:defRPr/>
            </a:pP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defTabSz="457200">
              <a:spcBef>
                <a:spcPts val="600"/>
              </a:spcBef>
              <a:spcAft>
                <a:spcPts val="600"/>
              </a:spcAft>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defTabSz="457200">
              <a:spcBef>
                <a:spcPts val="600"/>
              </a:spcBef>
              <a:spcAft>
                <a:spcPts val="600"/>
              </a:spcAft>
              <a:defRPr/>
            </a:pP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Providers may also file an appeal on behalf of a Member, or support a Member’s request to have an appeal treated as expedited. An appeal means a request by a Member to review </a:t>
            </a:r>
            <a:r>
              <a:rPr lang="en-US" sz="2200" dirty="0">
                <a:solidFill>
                  <a:prstClr val="white"/>
                </a:solidFill>
                <a:effectLst>
                  <a:outerShdw blurRad="38100" dist="38100" dir="2700000" algn="tl">
                    <a:srgbClr val="000000">
                      <a:alpha val="43137"/>
                    </a:srgbClr>
                  </a:outerShdw>
                </a:effectLst>
                <a:latin typeface="Century Gothic" panose="020B0502020202020204" pitchFamily="34" charset="0"/>
              </a:rPr>
              <a:t>an adverse benefit determination made by LIBERTY. There are two kinds of Member appeals:</a:t>
            </a:r>
          </a:p>
          <a:p>
            <a:pPr marL="457200" indent="-457200" defTabSz="457200">
              <a:spcBef>
                <a:spcPts val="600"/>
              </a:spcBef>
              <a:spcAft>
                <a:spcPts val="600"/>
              </a:spcAft>
              <a:buAutoNum type="arabicParenR"/>
              <a:defRPr/>
            </a:pPr>
            <a:r>
              <a:rPr lang="en-US" sz="2200" dirty="0">
                <a:solidFill>
                  <a:prstClr val="white"/>
                </a:solidFill>
                <a:effectLst>
                  <a:outerShdw blurRad="38100" dist="38100" dir="2700000" algn="tl">
                    <a:srgbClr val="000000">
                      <a:alpha val="43137"/>
                    </a:srgbClr>
                  </a:outerShdw>
                </a:effectLst>
                <a:latin typeface="Century Gothic" panose="020B0502020202020204" pitchFamily="34" charset="0"/>
              </a:rPr>
              <a:t>Standard Appeal</a:t>
            </a:r>
          </a:p>
          <a:p>
            <a:pPr marL="457200" indent="-457200" defTabSz="457200">
              <a:spcBef>
                <a:spcPts val="600"/>
              </a:spcBef>
              <a:spcAft>
                <a:spcPts val="600"/>
              </a:spcAft>
              <a:buFontTx/>
              <a:buAutoNum type="arabicParenR"/>
              <a:defRPr/>
            </a:pPr>
            <a:r>
              <a:rPr lang="en-US" sz="2200" dirty="0">
                <a:solidFill>
                  <a:prstClr val="white"/>
                </a:solidFill>
                <a:effectLst>
                  <a:outerShdw blurRad="38100" dist="38100" dir="2700000" algn="tl">
                    <a:srgbClr val="000000">
                      <a:alpha val="43137"/>
                    </a:srgbClr>
                  </a:outerShdw>
                </a:effectLst>
                <a:latin typeface="Century Gothic" panose="020B0502020202020204" pitchFamily="34" charset="0"/>
              </a:rPr>
              <a:t>Expedited Appeal: </a:t>
            </a:r>
            <a:r>
              <a:rPr lang="en-US" sz="1800" b="0" i="0" u="none" strike="noStrike" dirty="0">
                <a:solidFill>
                  <a:schemeClr val="bg1"/>
                </a:solidFill>
                <a:latin typeface="Century Gothic" panose="020B0502020202020204" pitchFamily="34" charset="0"/>
              </a:rPr>
              <a:t>When a provider indicates (in making the request on the member’s behalf or supporting the member’s request) that taking the time for a standard resolution could seriously jeopardize the member’s life, physical or mental health, or ability to attain, maintain, or regain maximum function. 	</a:t>
            </a:r>
          </a:p>
          <a:p>
            <a:pPr marL="457200" indent="-457200" defTabSz="457200">
              <a:spcBef>
                <a:spcPts val="600"/>
              </a:spcBef>
              <a:spcAft>
                <a:spcPts val="600"/>
              </a:spcAft>
              <a:buAutoNum type="arabicParenR"/>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marL="457200" indent="-457200" defTabSz="457200">
              <a:spcBef>
                <a:spcPts val="600"/>
              </a:spcBef>
              <a:spcAft>
                <a:spcPts val="600"/>
              </a:spcAft>
              <a:buAutoNum type="arabicParenR"/>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marL="457200" indent="-457200" defTabSz="457200">
              <a:spcBef>
                <a:spcPts val="600"/>
              </a:spcBef>
              <a:spcAft>
                <a:spcPts val="600"/>
              </a:spcAft>
              <a:buAutoNum type="arabicParenR"/>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defTabSz="457200">
              <a:spcBef>
                <a:spcPts val="600"/>
              </a:spcBef>
              <a:spcAft>
                <a:spcPts val="600"/>
              </a:spcAft>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defTabSz="457200">
              <a:spcBef>
                <a:spcPts val="600"/>
              </a:spcBef>
              <a:spcAft>
                <a:spcPts val="600"/>
              </a:spcAft>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defTabSz="457200">
              <a:spcBef>
                <a:spcPts val="600"/>
              </a:spcBef>
              <a:spcAft>
                <a:spcPts val="600"/>
              </a:spcAft>
              <a:defRPr/>
            </a:pPr>
            <a:endParaRPr lang="en-US" sz="22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342900" indent="-342900" defTabSz="457200">
              <a:spcBef>
                <a:spcPts val="600"/>
              </a:spcBef>
              <a:spcAft>
                <a:spcPts val="600"/>
              </a:spcAft>
              <a:buFont typeface="Arial" panose="020B0604020202020204" pitchFamily="34" charset="0"/>
              <a:buChar char="•"/>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118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D61D2-C6C1-41DB-A5D4-8C2F93BABA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5079" y="2329455"/>
            <a:ext cx="4276245" cy="28508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084401"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Nevada Medicaid: </a:t>
            </a:r>
            <a:r>
              <a:rPr lang="en-US" sz="2400" dirty="0">
                <a:solidFill>
                  <a:prstClr val="white"/>
                </a:solidFill>
                <a:latin typeface="Century Gothic" panose="020B0502020202020204" pitchFamily="34" charset="0"/>
              </a:rPr>
              <a:t>Grievances, Appeals, &amp; State Fair Hearings</a:t>
            </a: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3F6D30C-8169-413D-B5C8-0CD5D62403E9}"/>
              </a:ext>
            </a:extLst>
          </p:cNvPr>
          <p:cNvSpPr txBox="1"/>
          <p:nvPr/>
        </p:nvSpPr>
        <p:spPr>
          <a:xfrm>
            <a:off x="293065" y="1199720"/>
            <a:ext cx="6511482" cy="538695"/>
          </a:xfrm>
          <a:prstGeom prst="rect">
            <a:avLst/>
          </a:prstGeom>
        </p:spPr>
        <p:txBody>
          <a:bodyPr vert="horz" lIns="68580" tIns="34290" rIns="68580" bIns="34290" rtlCol="0" anchor="t">
            <a:noAutofit/>
          </a:bodyPr>
          <a:lstStyle/>
          <a:p>
            <a:pPr marL="0" marR="0" lvl="0" indent="0"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Adverse Benefit Determinations</a:t>
            </a:r>
          </a:p>
        </p:txBody>
      </p:sp>
      <p:sp>
        <p:nvSpPr>
          <p:cNvPr id="15" name="TextBox 14">
            <a:extLst>
              <a:ext uri="{FF2B5EF4-FFF2-40B4-BE49-F238E27FC236}">
                <a16:creationId xmlns:a16="http://schemas.microsoft.com/office/drawing/2014/main" id="{BF191B22-B5BA-41CA-98FB-47A90E66A382}"/>
              </a:ext>
            </a:extLst>
          </p:cNvPr>
          <p:cNvSpPr txBox="1"/>
          <p:nvPr/>
        </p:nvSpPr>
        <p:spPr>
          <a:xfrm>
            <a:off x="293065" y="1114361"/>
            <a:ext cx="7191430" cy="5281019"/>
          </a:xfrm>
          <a:prstGeom prst="rect">
            <a:avLst/>
          </a:prstGeom>
        </p:spPr>
        <p:txBody>
          <a:bodyPr vert="horz" lIns="68580" tIns="34290" rIns="68580" bIns="34290" rtlCol="0" anchor="ctr">
            <a:noAutofit/>
          </a:bodyPr>
          <a:lstStyle/>
          <a:p>
            <a:endParaRPr lang="en-US" sz="2000" b="0" i="0" u="none" strike="noStrike" baseline="0" dirty="0">
              <a:solidFill>
                <a:schemeClr val="bg1"/>
              </a:solidFill>
              <a:latin typeface="Times New Roman" panose="02020603050405020304" pitchFamily="18" charset="0"/>
            </a:endParaRPr>
          </a:p>
          <a:p>
            <a:endParaRPr lang="en-US" sz="2000" dirty="0">
              <a:solidFill>
                <a:schemeClr val="bg1"/>
              </a:solidFill>
              <a:latin typeface="Times New Roman" panose="02020603050405020304" pitchFamily="18" charset="0"/>
            </a:endParaRPr>
          </a:p>
          <a:p>
            <a:endParaRPr lang="en-US" sz="2000" b="0" i="0" u="none" strike="noStrike" baseline="0" dirty="0">
              <a:solidFill>
                <a:schemeClr val="bg1"/>
              </a:solidFill>
              <a:latin typeface="Times New Roman" panose="02020603050405020304" pitchFamily="18" charset="0"/>
            </a:endParaRPr>
          </a:p>
          <a:p>
            <a:endParaRPr lang="en-US" sz="2000" dirty="0">
              <a:solidFill>
                <a:schemeClr val="bg1"/>
              </a:solidFill>
              <a:latin typeface="Times New Roman" panose="02020603050405020304" pitchFamily="18" charset="0"/>
            </a:endParaRPr>
          </a:p>
          <a:p>
            <a:endParaRPr lang="en-US" sz="2000" b="0" i="0" u="none" strike="noStrike" baseline="0" dirty="0">
              <a:solidFill>
                <a:schemeClr val="bg1"/>
              </a:solidFill>
              <a:latin typeface="Times New Roman" panose="02020603050405020304" pitchFamily="18" charset="0"/>
            </a:endParaRPr>
          </a:p>
          <a:p>
            <a:endParaRPr lang="en-US" sz="2000" dirty="0">
              <a:solidFill>
                <a:schemeClr val="bg1"/>
              </a:solidFill>
              <a:latin typeface="Times New Roman" panose="02020603050405020304" pitchFamily="18" charset="0"/>
            </a:endParaRPr>
          </a:p>
          <a:p>
            <a:endParaRPr lang="en-US" sz="2000" b="0" i="0" u="none" strike="noStrike" baseline="0" dirty="0">
              <a:solidFill>
                <a:schemeClr val="bg1"/>
              </a:solidFill>
              <a:latin typeface="Century Gothic" panose="020B0502020202020204" pitchFamily="34" charset="0"/>
            </a:endParaRPr>
          </a:p>
          <a:p>
            <a:endParaRPr lang="en-US" sz="2000" b="0" i="0" u="none" strike="noStrike" baseline="0" dirty="0">
              <a:solidFill>
                <a:schemeClr val="bg1"/>
              </a:solidFill>
              <a:latin typeface="Times New Roman" panose="02020603050405020304" pitchFamily="18" charset="0"/>
            </a:endParaRPr>
          </a:p>
          <a:p>
            <a:r>
              <a:rPr lang="en-US" b="0" i="0" u="none" strike="noStrike" baseline="0" dirty="0">
                <a:solidFill>
                  <a:schemeClr val="bg1"/>
                </a:solidFill>
                <a:latin typeface="Century Gothic" panose="020B0502020202020204" pitchFamily="34" charset="0"/>
              </a:rPr>
              <a:t>(1) The denial or limited authorization of a requested service, including determinations based on the type or level of service, requirements for medical necessity, appropriateness, setting, or effectiveness of a covered benefit. </a:t>
            </a:r>
          </a:p>
          <a:p>
            <a:r>
              <a:rPr lang="en-US" b="0" i="0" u="none" strike="noStrike" baseline="0" dirty="0">
                <a:solidFill>
                  <a:schemeClr val="bg1"/>
                </a:solidFill>
                <a:latin typeface="Century Gothic" panose="020B0502020202020204" pitchFamily="34" charset="0"/>
              </a:rPr>
              <a:t>(2) The reduction, suspension, or termination of a previously authorized service. </a:t>
            </a:r>
          </a:p>
          <a:p>
            <a:r>
              <a:rPr lang="en-US" b="0" i="0" u="none" strike="noStrike" baseline="0" dirty="0">
                <a:solidFill>
                  <a:schemeClr val="bg1"/>
                </a:solidFill>
                <a:latin typeface="Century Gothic" panose="020B0502020202020204" pitchFamily="34" charset="0"/>
              </a:rPr>
              <a:t>(3) The denial, in whole or in part, of payment for a service. A denial, in whole or in part, of a payment for a service solely because the claim does not meet the definition of a “clean claim” at § 447.45(b) of this chapter is not an adverse benefit determination. </a:t>
            </a:r>
          </a:p>
          <a:p>
            <a:r>
              <a:rPr lang="en-US" b="0" i="0" u="none" strike="noStrike" baseline="0" dirty="0">
                <a:solidFill>
                  <a:schemeClr val="bg1"/>
                </a:solidFill>
                <a:latin typeface="Century Gothic" panose="020B0502020202020204" pitchFamily="34" charset="0"/>
              </a:rPr>
              <a:t>(4) The failure to provide services in a timely manner, as defined by the State. </a:t>
            </a:r>
          </a:p>
          <a:p>
            <a:r>
              <a:rPr lang="en-US" b="0" i="0" u="none" strike="noStrike" baseline="0" dirty="0">
                <a:solidFill>
                  <a:schemeClr val="bg1"/>
                </a:solidFill>
                <a:latin typeface="Century Gothic" panose="020B0502020202020204" pitchFamily="34" charset="0"/>
              </a:rPr>
              <a:t>(5) The failure of an MCO, PIHP, or PAHP to act within the timeframes provided in § 438.408(b)(1) and (2) regarding the standard resolution of grievances and appeals. </a:t>
            </a:r>
            <a:r>
              <a:rPr lang="en-US" sz="2000" b="0" i="0" u="none" strike="noStrike" baseline="0" dirty="0">
                <a:solidFill>
                  <a:schemeClr val="bg1"/>
                </a:solidFill>
                <a:latin typeface="Times New Roman" panose="02020603050405020304" pitchFamily="18" charset="0"/>
              </a:rPr>
              <a:t>	</a:t>
            </a:r>
          </a:p>
          <a:p>
            <a:pPr defTabSz="457200">
              <a:spcBef>
                <a:spcPts val="600"/>
              </a:spcBef>
              <a:spcAft>
                <a:spcPts val="600"/>
              </a:spcAft>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defTabSz="457200">
              <a:spcBef>
                <a:spcPts val="600"/>
              </a:spcBef>
              <a:spcAft>
                <a:spcPts val="600"/>
              </a:spcAft>
              <a:defRPr/>
            </a:pPr>
            <a:endParaRPr lang="en-US" sz="22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342900" indent="-342900" defTabSz="457200">
              <a:spcBef>
                <a:spcPts val="600"/>
              </a:spcBef>
              <a:spcAft>
                <a:spcPts val="600"/>
              </a:spcAft>
              <a:buFont typeface="Arial" panose="020B0604020202020204" pitchFamily="34" charset="0"/>
              <a:buChar char="•"/>
              <a:defRPr/>
            </a:pPr>
            <a:endParaRPr lang="en-US" sz="2200" dirty="0">
              <a:solidFill>
                <a:prstClr val="white"/>
              </a:solidFill>
              <a:effectLst>
                <a:outerShdw blurRad="38100" dist="38100" dir="2700000" algn="tl">
                  <a:srgbClr val="000000">
                    <a:alpha val="43137"/>
                  </a:srgbClr>
                </a:outerShdw>
              </a:effectLst>
              <a:latin typeface="Century Gothic" panose="020B0502020202020204" pitchFamily="34"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825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75A2E4B8-5563-4F0A-ADCF-71444ABAF01A}"/>
              </a:ext>
            </a:extLst>
          </p:cNvPr>
          <p:cNvSpPr txBox="1">
            <a:spLocks/>
          </p:cNvSpPr>
          <p:nvPr/>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www.libertydentalplan.com</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A96152-AAF4-4C68-8EF1-034A07885FBA}"/>
              </a:ext>
            </a:extLst>
          </p:cNvPr>
          <p:cNvSpPr txBox="1"/>
          <p:nvPr/>
        </p:nvSpPr>
        <p:spPr>
          <a:xfrm>
            <a:off x="8488089" y="6379991"/>
            <a:ext cx="3443235" cy="261610"/>
          </a:xfrm>
          <a:prstGeom prst="rect">
            <a:avLst/>
          </a:prstGeom>
          <a:noFill/>
          <a:ln>
            <a:noFill/>
          </a:ln>
        </p:spPr>
        <p:txBody>
          <a:bodyPr wrap="square"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Making members shine, one smile at a time</a:t>
            </a:r>
            <a:r>
              <a:rPr kumimoji="0" lang="en-US"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111283"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Nevada Medicaid: Provider Claim Disputes</a:t>
            </a:r>
          </a:p>
        </p:txBody>
      </p:sp>
      <p:sp>
        <p:nvSpPr>
          <p:cNvPr id="14" name="TextBox 13">
            <a:extLst>
              <a:ext uri="{FF2B5EF4-FFF2-40B4-BE49-F238E27FC236}">
                <a16:creationId xmlns:a16="http://schemas.microsoft.com/office/drawing/2014/main" id="{63F6D30C-8169-413D-B5C8-0CD5D62403E9}"/>
              </a:ext>
            </a:extLst>
          </p:cNvPr>
          <p:cNvSpPr txBox="1"/>
          <p:nvPr/>
        </p:nvSpPr>
        <p:spPr>
          <a:xfrm>
            <a:off x="411596" y="1246913"/>
            <a:ext cx="3109769" cy="1338320"/>
          </a:xfrm>
          <a:prstGeom prst="rect">
            <a:avLst/>
          </a:prstGeom>
        </p:spPr>
        <p:txBody>
          <a:bodyPr vert="horz" lIns="68580" tIns="34290" rIns="68580" bIns="34290" rtlCol="0" anchor="t">
            <a:noAutofit/>
          </a:bodyPr>
          <a:lstStyle/>
          <a:p>
            <a:pPr marL="0" marR="0" lvl="0" indent="0" algn="ctr" defTabSz="457200" rtl="0" eaLnBrk="1" fontAlgn="auto" latinLnBrk="0" hangingPunct="1">
              <a:lnSpc>
                <a:spcPts val="2900"/>
              </a:lnSpc>
              <a:spcBef>
                <a:spcPct val="0"/>
              </a:spcBef>
              <a:spcAft>
                <a:spcPts val="0"/>
              </a:spcAft>
              <a:buClrTx/>
              <a:buSzTx/>
              <a:buFontTx/>
              <a:buNone/>
              <a:tabLst/>
              <a:defRPr/>
            </a:pPr>
            <a:endParaRPr kumimoji="0" lang="en-US" sz="2800" b="1" u="none" strike="noStrike" kern="1200" cap="none" spc="-100" normalizeH="0" baseline="0" noProof="0" dirty="0">
              <a:ln>
                <a:noFill/>
              </a:ln>
              <a:solidFill>
                <a:prstClr val="white"/>
              </a:solidFill>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F191B22-B5BA-41CA-98FB-47A90E66A382}"/>
              </a:ext>
            </a:extLst>
          </p:cNvPr>
          <p:cNvSpPr txBox="1"/>
          <p:nvPr/>
        </p:nvSpPr>
        <p:spPr>
          <a:xfrm>
            <a:off x="4588974" y="1147819"/>
            <a:ext cx="7191430" cy="4864758"/>
          </a:xfrm>
          <a:prstGeom prst="rect">
            <a:avLst/>
          </a:prstGeom>
        </p:spPr>
        <p:txBody>
          <a:bodyPr vert="horz" lIns="68580" tIns="34290" rIns="68580" bIns="34290" rtlCol="0" anchor="t">
            <a:no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white"/>
                </a:solidFill>
                <a:uLnTx/>
                <a:uFillTx/>
                <a:latin typeface="Century Gothic" panose="020B0502020202020204" pitchFamily="34" charset="0"/>
                <a:ea typeface="+mn-ea"/>
                <a:cs typeface="+mn-cs"/>
              </a:rPr>
              <a:t>Providers may submit claim disputes, challenging, appealing or requesting reconsideration of a claim that has been denied, adjusted or contested or seeking resolution of a billing determination or other contract dispute or disputing a request for reimbursement of an overpayment of a claim</a:t>
            </a: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uLnTx/>
                <a:uFillTx/>
                <a:latin typeface="Century Gothic" panose="020B0502020202020204" pitchFamily="34" charset="0"/>
                <a:ea typeface="+mn-ea"/>
                <a:cs typeface="+mn-cs"/>
              </a:rPr>
              <a:t>Provider disputes must be received by LIBERTY within </a:t>
            </a:r>
            <a:r>
              <a:rPr lang="en-US" sz="1600" b="1" dirty="0">
                <a:solidFill>
                  <a:prstClr val="white"/>
                </a:solidFill>
                <a:latin typeface="Century Gothic" panose="020B0502020202020204" pitchFamily="34" charset="0"/>
              </a:rPr>
              <a:t>sixty</a:t>
            </a:r>
            <a:r>
              <a:rPr kumimoji="0" lang="en-US" sz="1600" b="1" i="0" u="none" strike="noStrike" kern="1200" cap="none" spc="0" normalizeH="0" baseline="0" noProof="0" dirty="0">
                <a:ln>
                  <a:noFill/>
                </a:ln>
                <a:solidFill>
                  <a:prstClr val="white"/>
                </a:solidFill>
                <a:uLnTx/>
                <a:uFillTx/>
                <a:latin typeface="Century Gothic" panose="020B0502020202020204" pitchFamily="34" charset="0"/>
                <a:ea typeface="+mn-ea"/>
                <a:cs typeface="+mn-cs"/>
              </a:rPr>
              <a:t> (60) calendar days from LIBERTY’s action that led to the dispute</a:t>
            </a: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uLnTx/>
                <a:uFillTx/>
                <a:latin typeface="Century Gothic" panose="020B0502020202020204" pitchFamily="34" charset="0"/>
                <a:ea typeface="+mn-ea"/>
                <a:cs typeface="+mn-cs"/>
              </a:rPr>
              <a:t>Provider disputes will be acknowledged by LIBERTY within five (5) business days of the receipt date</a:t>
            </a: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lang="en-US" sz="1600" b="1" dirty="0">
                <a:solidFill>
                  <a:prstClr val="white"/>
                </a:solidFill>
                <a:latin typeface="Century Gothic" panose="020B0502020202020204" pitchFamily="34" charset="0"/>
              </a:rPr>
              <a:t>Resolution within 30 calendar days of received information</a:t>
            </a:r>
            <a:endParaRPr kumimoji="0" lang="en-US" sz="1600" b="1" i="0" u="none" strike="noStrike" kern="1200" cap="none" spc="0" normalizeH="0" baseline="0" noProof="0" dirty="0">
              <a:ln>
                <a:noFill/>
              </a:ln>
              <a:solidFill>
                <a:prstClr val="white"/>
              </a:solidFill>
              <a:uLnTx/>
              <a:uFillTx/>
              <a:latin typeface="Century Gothic" panose="020B0502020202020204" pitchFamily="34" charset="0"/>
            </a:endParaRP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uLnTx/>
                <a:uFillTx/>
                <a:latin typeface="Century Gothic" panose="020B0502020202020204" pitchFamily="34" charset="0"/>
                <a:ea typeface="+mn-ea"/>
                <a:cs typeface="+mn-cs"/>
              </a:rPr>
              <a:t>All contracted provider disputes must be sent to the attention of the Quality Management Department at the following address below or faxed to 833.250.1817 or via email at NVGandA@libertydentalplan.com</a:t>
            </a:r>
          </a:p>
        </p:txBody>
      </p:sp>
      <p:cxnSp>
        <p:nvCxnSpPr>
          <p:cNvPr id="25" name="Straight Connector 24">
            <a:extLst>
              <a:ext uri="{FF2B5EF4-FFF2-40B4-BE49-F238E27FC236}">
                <a16:creationId xmlns:a16="http://schemas.microsoft.com/office/drawing/2014/main" id="{A7D41FDE-1099-4CD1-8553-0109A45F297D}"/>
              </a:ext>
            </a:extLst>
          </p:cNvPr>
          <p:cNvCxnSpPr>
            <a:cxnSpLocks/>
          </p:cNvCxnSpPr>
          <p:nvPr/>
        </p:nvCxnSpPr>
        <p:spPr>
          <a:xfrm>
            <a:off x="4204244" y="885146"/>
            <a:ext cx="0" cy="528857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a white lab coat and gloves&#10;&#10;Description automatically generated with medium confidence">
            <a:extLst>
              <a:ext uri="{FF2B5EF4-FFF2-40B4-BE49-F238E27FC236}">
                <a16:creationId xmlns:a16="http://schemas.microsoft.com/office/drawing/2014/main" id="{505F7774-6231-F864-8A35-BF4E97C82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14" y="2314047"/>
            <a:ext cx="3989865" cy="4839076"/>
          </a:xfrm>
          <a:prstGeom prst="rect">
            <a:avLst/>
          </a:prstGeom>
        </p:spPr>
      </p:pic>
    </p:spTree>
    <p:extLst>
      <p:ext uri="{BB962C8B-B14F-4D97-AF65-F5344CB8AC3E}">
        <p14:creationId xmlns:p14="http://schemas.microsoft.com/office/powerpoint/2010/main" val="2361058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75A2E4B8-5563-4F0A-ADCF-71444ABAF01A}"/>
              </a:ext>
            </a:extLst>
          </p:cNvPr>
          <p:cNvSpPr txBox="1">
            <a:spLocks/>
          </p:cNvSpPr>
          <p:nvPr/>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www.libertydentalplan.com</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A96152-AAF4-4C68-8EF1-034A07885FBA}"/>
              </a:ext>
            </a:extLst>
          </p:cNvPr>
          <p:cNvSpPr txBox="1"/>
          <p:nvPr/>
        </p:nvSpPr>
        <p:spPr>
          <a:xfrm>
            <a:off x="8488089" y="6379991"/>
            <a:ext cx="3443235" cy="261610"/>
          </a:xfrm>
          <a:prstGeom prst="rect">
            <a:avLst/>
          </a:prstGeom>
          <a:noFill/>
          <a:ln>
            <a:noFill/>
          </a:ln>
        </p:spPr>
        <p:txBody>
          <a:bodyPr wrap="square"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Making members shine, one smile at a time</a:t>
            </a:r>
            <a:r>
              <a:rPr kumimoji="0" lang="en-US"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111283"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Nevada Medicaid: Provider Appeals Regarding LIBERTY Contract</a:t>
            </a:r>
          </a:p>
        </p:txBody>
      </p:sp>
      <p:sp>
        <p:nvSpPr>
          <p:cNvPr id="14" name="TextBox 13">
            <a:extLst>
              <a:ext uri="{FF2B5EF4-FFF2-40B4-BE49-F238E27FC236}">
                <a16:creationId xmlns:a16="http://schemas.microsoft.com/office/drawing/2014/main" id="{63F6D30C-8169-413D-B5C8-0CD5D62403E9}"/>
              </a:ext>
            </a:extLst>
          </p:cNvPr>
          <p:cNvSpPr txBox="1"/>
          <p:nvPr/>
        </p:nvSpPr>
        <p:spPr>
          <a:xfrm>
            <a:off x="411596" y="1246913"/>
            <a:ext cx="3109769" cy="1338320"/>
          </a:xfrm>
          <a:prstGeom prst="rect">
            <a:avLst/>
          </a:prstGeom>
        </p:spPr>
        <p:txBody>
          <a:bodyPr vert="horz" lIns="68580" tIns="34290" rIns="68580" bIns="34290" rtlCol="0" anchor="t">
            <a:noAutofit/>
          </a:bodyPr>
          <a:lstStyle/>
          <a:p>
            <a:pPr marL="0" marR="0" lvl="0" indent="0" algn="ctr" defTabSz="457200" rtl="0" eaLnBrk="1" fontAlgn="auto" latinLnBrk="0" hangingPunct="1">
              <a:lnSpc>
                <a:spcPts val="2900"/>
              </a:lnSpc>
              <a:spcBef>
                <a:spcPct val="0"/>
              </a:spcBef>
              <a:spcAft>
                <a:spcPts val="0"/>
              </a:spcAft>
              <a:buClrTx/>
              <a:buSzTx/>
              <a:buFontTx/>
              <a:buNone/>
              <a:tabLst/>
              <a:defRPr/>
            </a:pPr>
            <a:endParaRPr kumimoji="0" lang="en-US" sz="2800" b="1" u="none" strike="noStrike" kern="1200" cap="none" spc="-100" normalizeH="0" baseline="0" noProof="0" dirty="0">
              <a:ln>
                <a:noFill/>
              </a:ln>
              <a:solidFill>
                <a:prstClr val="white"/>
              </a:solidFill>
              <a:uLnTx/>
              <a:uFillTx/>
              <a:latin typeface="Century Gothic" panose="020B0502020202020204" pitchFamily="34" charset="0"/>
              <a:ea typeface="+mn-ea"/>
              <a:cs typeface="+mn-cs"/>
            </a:endParaRPr>
          </a:p>
        </p:txBody>
      </p:sp>
      <p:cxnSp>
        <p:nvCxnSpPr>
          <p:cNvPr id="25" name="Straight Connector 24">
            <a:extLst>
              <a:ext uri="{FF2B5EF4-FFF2-40B4-BE49-F238E27FC236}">
                <a16:creationId xmlns:a16="http://schemas.microsoft.com/office/drawing/2014/main" id="{A7D41FDE-1099-4CD1-8553-0109A45F297D}"/>
              </a:ext>
            </a:extLst>
          </p:cNvPr>
          <p:cNvCxnSpPr>
            <a:cxnSpLocks/>
          </p:cNvCxnSpPr>
          <p:nvPr/>
        </p:nvCxnSpPr>
        <p:spPr>
          <a:xfrm>
            <a:off x="4204244" y="885146"/>
            <a:ext cx="0" cy="528857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a white lab coat and gloves&#10;&#10;Description automatically generated with medium confidence">
            <a:extLst>
              <a:ext uri="{FF2B5EF4-FFF2-40B4-BE49-F238E27FC236}">
                <a16:creationId xmlns:a16="http://schemas.microsoft.com/office/drawing/2014/main" id="{505F7774-6231-F864-8A35-BF4E97C82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14" y="2314047"/>
            <a:ext cx="3989865" cy="4839076"/>
          </a:xfrm>
          <a:prstGeom prst="rect">
            <a:avLst/>
          </a:prstGeom>
        </p:spPr>
      </p:pic>
      <p:sp>
        <p:nvSpPr>
          <p:cNvPr id="11" name="TextBox 10">
            <a:extLst>
              <a:ext uri="{FF2B5EF4-FFF2-40B4-BE49-F238E27FC236}">
                <a16:creationId xmlns:a16="http://schemas.microsoft.com/office/drawing/2014/main" id="{BFD75B8E-70BB-4B98-A6C3-7DEAE2CE4E76}"/>
              </a:ext>
            </a:extLst>
          </p:cNvPr>
          <p:cNvSpPr txBox="1"/>
          <p:nvPr/>
        </p:nvSpPr>
        <p:spPr>
          <a:xfrm>
            <a:off x="4970746" y="1645886"/>
            <a:ext cx="6094520" cy="3970318"/>
          </a:xfrm>
          <a:prstGeom prst="rect">
            <a:avLst/>
          </a:prstGeom>
          <a:noFill/>
        </p:spPr>
        <p:txBody>
          <a:bodyPr wrap="square">
            <a:spAutoFit/>
          </a:bodyPr>
          <a:lstStyle/>
          <a:p>
            <a:r>
              <a:rPr lang="en-US" sz="1800" b="0" i="0" u="none" strike="noStrike" dirty="0">
                <a:solidFill>
                  <a:srgbClr val="000000"/>
                </a:solidFill>
                <a:effectLst/>
                <a:latin typeface="Calibri" panose="020F0502020204030204" pitchFamily="34" charset="0"/>
              </a:rPr>
              <a:t>7.6.16.2.2. The Contractor’s appeal process must address payment disputes and instances when the Contractor chooses to deny, reduce, suspend or terminate a Provider’s privileges with the Contractor.</a:t>
            </a:r>
            <a:r>
              <a:rPr lang="en-US" dirty="0"/>
              <a:t> </a:t>
            </a:r>
          </a:p>
          <a:p>
            <a:endParaRPr lang="en-US" dirty="0"/>
          </a:p>
          <a:p>
            <a:r>
              <a:rPr lang="en-US" sz="1800" b="0" i="0" u="none" strike="noStrike" dirty="0">
                <a:solidFill>
                  <a:srgbClr val="000000"/>
                </a:solidFill>
                <a:effectLst/>
                <a:latin typeface="Calibri" panose="020F0502020204030204" pitchFamily="34" charset="0"/>
              </a:rPr>
              <a:t>7.6.16.3. Pursuant to NRS 422.306, when a Provider has exhausted the Contractor’s internal appeals process, the Provider has the right to submit a written request to the State for a State Fair Hearing.  The Contractor must notify the Provider of the right to request a State Fair hearing at the time the Provider enters into a provider contract with the Contractor and when the outcome of the appeal is not wholly in favor of the Provider.  Disputes eligible for the State Fair Hearing process include:</a:t>
            </a:r>
            <a:r>
              <a:rPr lang="en-US" dirty="0"/>
              <a:t> </a:t>
            </a:r>
          </a:p>
        </p:txBody>
      </p:sp>
    </p:spTree>
    <p:extLst>
      <p:ext uri="{BB962C8B-B14F-4D97-AF65-F5344CB8AC3E}">
        <p14:creationId xmlns:p14="http://schemas.microsoft.com/office/powerpoint/2010/main" val="398490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75A2E4B8-5563-4F0A-ADCF-71444ABAF01A}"/>
              </a:ext>
            </a:extLst>
          </p:cNvPr>
          <p:cNvSpPr txBox="1">
            <a:spLocks/>
          </p:cNvSpPr>
          <p:nvPr/>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www.libertydentalplan.com</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A96152-AAF4-4C68-8EF1-034A07885FBA}"/>
              </a:ext>
            </a:extLst>
          </p:cNvPr>
          <p:cNvSpPr txBox="1"/>
          <p:nvPr/>
        </p:nvSpPr>
        <p:spPr>
          <a:xfrm>
            <a:off x="8488089" y="6379991"/>
            <a:ext cx="3443235" cy="261610"/>
          </a:xfrm>
          <a:prstGeom prst="rect">
            <a:avLst/>
          </a:prstGeom>
          <a:noFill/>
          <a:ln>
            <a:noFill/>
          </a:ln>
        </p:spPr>
        <p:txBody>
          <a:bodyPr wrap="square"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Making members shine, one smile at a time</a:t>
            </a:r>
            <a:r>
              <a:rPr kumimoji="0" lang="en-US"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111283"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Nevada Medicaid: Provider Appeals</a:t>
            </a:r>
          </a:p>
        </p:txBody>
      </p:sp>
      <p:sp>
        <p:nvSpPr>
          <p:cNvPr id="14" name="TextBox 13">
            <a:extLst>
              <a:ext uri="{FF2B5EF4-FFF2-40B4-BE49-F238E27FC236}">
                <a16:creationId xmlns:a16="http://schemas.microsoft.com/office/drawing/2014/main" id="{63F6D30C-8169-413D-B5C8-0CD5D62403E9}"/>
              </a:ext>
            </a:extLst>
          </p:cNvPr>
          <p:cNvSpPr txBox="1"/>
          <p:nvPr/>
        </p:nvSpPr>
        <p:spPr>
          <a:xfrm>
            <a:off x="411596" y="1246913"/>
            <a:ext cx="3109769" cy="1338320"/>
          </a:xfrm>
          <a:prstGeom prst="rect">
            <a:avLst/>
          </a:prstGeom>
        </p:spPr>
        <p:txBody>
          <a:bodyPr vert="horz" lIns="68580" tIns="34290" rIns="68580" bIns="34290" rtlCol="0" anchor="t">
            <a:noAutofit/>
          </a:bodyPr>
          <a:lstStyle/>
          <a:p>
            <a:pPr marL="0" marR="0" lvl="0" indent="0" algn="ctr"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Pre-Service Appeals</a:t>
            </a:r>
            <a:endParaRPr kumimoji="0" lang="en-US" sz="28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F191B22-B5BA-41CA-98FB-47A90E66A382}"/>
              </a:ext>
            </a:extLst>
          </p:cNvPr>
          <p:cNvSpPr txBox="1"/>
          <p:nvPr/>
        </p:nvSpPr>
        <p:spPr>
          <a:xfrm>
            <a:off x="4588974" y="1147819"/>
            <a:ext cx="7191430" cy="4864758"/>
          </a:xfrm>
          <a:prstGeom prst="rect">
            <a:avLst/>
          </a:prstGeom>
        </p:spPr>
        <p:txBody>
          <a:bodyPr vert="horz" lIns="68580" tIns="34290" rIns="68580" bIns="34290" rtlCol="0" anchor="t">
            <a:no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Pre-service appeals submitted on behalf of members will be processed in accordance with the member appeal process:</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Providers may submit requests for expedited pre-service appeals on behalf of a Member, with written consent, in the event there is an imminent and serious threat to the member’s health</a:t>
            </a:r>
          </a:p>
          <a:p>
            <a:pPr marL="742950" lvl="1" indent="-285750" defTabSz="457200">
              <a:spcBef>
                <a:spcPts val="600"/>
              </a:spcBef>
              <a:spcAft>
                <a:spcPts val="600"/>
              </a:spcAft>
              <a:buFont typeface="Arial" panose="020B0604020202020204" pitchFamily="34" charset="0"/>
              <a:buChar char="•"/>
              <a:defRPr/>
            </a:pP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marL="731520" marR="0" lvl="0" indent="-285750" algn="l" defTabSz="457200" rtl="0" eaLnBrk="1" fontAlgn="auto" latinLnBrk="0" hangingPunct="1">
              <a:lnSpc>
                <a:spcPct val="120000"/>
              </a:lnSpc>
              <a:spcBef>
                <a:spcPts val="20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Qualifying cases will be resolved within the member expedited appeal timeframes. The timeframe for expedited appeal review may be extended at the member’s request or if LIBERTY needs additional information that would be in the best interest of the member</a:t>
            </a:r>
          </a:p>
        </p:txBody>
      </p:sp>
      <p:cxnSp>
        <p:nvCxnSpPr>
          <p:cNvPr id="25" name="Straight Connector 24">
            <a:extLst>
              <a:ext uri="{FF2B5EF4-FFF2-40B4-BE49-F238E27FC236}">
                <a16:creationId xmlns:a16="http://schemas.microsoft.com/office/drawing/2014/main" id="{A7D41FDE-1099-4CD1-8553-0109A45F297D}"/>
              </a:ext>
            </a:extLst>
          </p:cNvPr>
          <p:cNvCxnSpPr>
            <a:cxnSpLocks/>
          </p:cNvCxnSpPr>
          <p:nvPr/>
        </p:nvCxnSpPr>
        <p:spPr>
          <a:xfrm>
            <a:off x="4214404" y="885146"/>
            <a:ext cx="0" cy="528857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E856201-6909-2420-C449-6693E58B8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6551"/>
            <a:ext cx="5810055" cy="3968123"/>
          </a:xfrm>
          <a:prstGeom prst="rect">
            <a:avLst/>
          </a:prstGeom>
        </p:spPr>
      </p:pic>
    </p:spTree>
    <p:extLst>
      <p:ext uri="{BB962C8B-B14F-4D97-AF65-F5344CB8AC3E}">
        <p14:creationId xmlns:p14="http://schemas.microsoft.com/office/powerpoint/2010/main" val="139483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www.libertydentalplan.com</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76EDF1E-A545-455A-A029-08B17E79959D}"/>
              </a:ext>
            </a:extLst>
          </p:cNvPr>
          <p:cNvSpPr txBox="1"/>
          <p:nvPr/>
        </p:nvSpPr>
        <p:spPr>
          <a:xfrm>
            <a:off x="198117" y="28078"/>
            <a:ext cx="10111283"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Nevada Medicaid: Provider Appeals</a:t>
            </a:r>
          </a:p>
        </p:txBody>
      </p:sp>
      <p:sp>
        <p:nvSpPr>
          <p:cNvPr id="14" name="TextBox 13">
            <a:extLst>
              <a:ext uri="{FF2B5EF4-FFF2-40B4-BE49-F238E27FC236}">
                <a16:creationId xmlns:a16="http://schemas.microsoft.com/office/drawing/2014/main" id="{63F6D30C-8169-413D-B5C8-0CD5D62403E9}"/>
              </a:ext>
            </a:extLst>
          </p:cNvPr>
          <p:cNvSpPr txBox="1"/>
          <p:nvPr/>
        </p:nvSpPr>
        <p:spPr>
          <a:xfrm>
            <a:off x="129551" y="1147819"/>
            <a:ext cx="4074693" cy="1338320"/>
          </a:xfrm>
          <a:prstGeom prst="rect">
            <a:avLst/>
          </a:prstGeom>
        </p:spPr>
        <p:txBody>
          <a:bodyPr vert="horz" lIns="68580" tIns="34290" rIns="68580" bIns="34290" rtlCol="0" anchor="t">
            <a:noAutofit/>
          </a:bodyPr>
          <a:lstStyle/>
          <a:p>
            <a:pPr marL="0" marR="0" lvl="0" indent="0" algn="ctr"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 </a:t>
            </a:r>
          </a:p>
          <a:p>
            <a:pPr marL="0" marR="0" lvl="0" indent="0" algn="ctr" defTabSz="457200" rtl="0" eaLnBrk="1" fontAlgn="auto" latinLnBrk="0" hangingPunct="1">
              <a:lnSpc>
                <a:spcPts val="29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Grievances &amp; Appeals</a:t>
            </a:r>
            <a:endParaRPr kumimoji="0" lang="en-US" sz="28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F191B22-B5BA-41CA-98FB-47A90E66A382}"/>
              </a:ext>
            </a:extLst>
          </p:cNvPr>
          <p:cNvSpPr txBox="1"/>
          <p:nvPr/>
        </p:nvSpPr>
        <p:spPr>
          <a:xfrm>
            <a:off x="4588974" y="1147819"/>
            <a:ext cx="7191430" cy="4864758"/>
          </a:xfrm>
          <a:prstGeom prst="rect">
            <a:avLst/>
          </a:prstGeom>
        </p:spPr>
        <p:txBody>
          <a:bodyPr vert="horz" lIns="68580" tIns="34290" rIns="68580" bIns="34290" rtlCol="0" anchor="t">
            <a:no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Time Period for Submission of Provider Grievance and Appeals LIBERTY accepts provider grievances and appeals in all manners of communication. LIBERTY process all provider grievance and appeals in accordance with state and federal regulations</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Provider’s name and license number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Provider’s contact information, i.e. telephone number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 clear identification of the issue that is subject of the grievance or appeal, i.e. date of service, procedure, etc.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 clear explanation/summary of the provider’s position on the issue </a:t>
            </a:r>
          </a:p>
          <a:p>
            <a:pPr marL="742950" lvl="1" indent="-285750" defTabSz="457200">
              <a:spcBef>
                <a:spcPts val="600"/>
              </a:spcBef>
              <a:spcAft>
                <a:spcPts val="600"/>
              </a:spcAft>
              <a:buFont typeface="Arial" panose="020B0604020202020204" pitchFamily="34" charset="0"/>
              <a:buChar char="•"/>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Copies of all documentation relative to the subject in support of the provider’s position</a:t>
            </a:r>
          </a:p>
        </p:txBody>
      </p:sp>
      <p:pic>
        <p:nvPicPr>
          <p:cNvPr id="3" name="Picture 2" descr="Men sitting at a table looking at a tablet&#10;&#10;Description automatically generated with medium confidence">
            <a:extLst>
              <a:ext uri="{FF2B5EF4-FFF2-40B4-BE49-F238E27FC236}">
                <a16:creationId xmlns:a16="http://schemas.microsoft.com/office/drawing/2014/main" id="{1C89BDA2-45DD-32AC-2128-BD2B2DD5A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53840"/>
            <a:ext cx="4208072" cy="2804160"/>
          </a:xfrm>
          <a:prstGeom prst="rect">
            <a:avLst/>
          </a:prstGeom>
        </p:spPr>
      </p:pic>
      <p:cxnSp>
        <p:nvCxnSpPr>
          <p:cNvPr id="10" name="Straight Connector 9">
            <a:extLst>
              <a:ext uri="{FF2B5EF4-FFF2-40B4-BE49-F238E27FC236}">
                <a16:creationId xmlns:a16="http://schemas.microsoft.com/office/drawing/2014/main" id="{6CC7B2EF-2051-4A40-B821-DB2E7373FA62}"/>
              </a:ext>
            </a:extLst>
          </p:cNvPr>
          <p:cNvCxnSpPr>
            <a:cxnSpLocks/>
          </p:cNvCxnSpPr>
          <p:nvPr/>
        </p:nvCxnSpPr>
        <p:spPr>
          <a:xfrm>
            <a:off x="4204244" y="885146"/>
            <a:ext cx="0" cy="528857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58400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PPT-Template-Corporate-Blue-Final 2" id="{E395534F-A8C4-4236-9B23-0C81D1D39B7D}" vid="{7BB0F6FE-8BF7-4769-8F47-9F07B9860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35207F-F4AA-48ED-9DE6-45C4C2E31CFC}">
  <ds:schemaRefs>
    <ds:schemaRef ds:uri="http://schemas.microsoft.com/sharepoint/v3/contenttype/forms"/>
  </ds:schemaRefs>
</ds:datastoreItem>
</file>

<file path=customXml/itemProps2.xml><?xml version="1.0" encoding="utf-8"?>
<ds:datastoreItem xmlns:ds="http://schemas.openxmlformats.org/officeDocument/2006/customXml" ds:itemID="{3BC40ECA-C94B-4D36-9D69-9F1867B40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90FA350-A0D2-468A-B605-AF0590BCFE9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1509</TotalTime>
  <Words>1285</Words>
  <Application>Microsoft Office PowerPoint</Application>
  <PresentationFormat>Widescreen</PresentationFormat>
  <Paragraphs>128</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Pierrott</dc:creator>
  <cp:lastModifiedBy>Tricia Schares</cp:lastModifiedBy>
  <cp:revision>28</cp:revision>
  <dcterms:created xsi:type="dcterms:W3CDTF">2021-05-05T18:25:57Z</dcterms:created>
  <dcterms:modified xsi:type="dcterms:W3CDTF">2023-01-03T21:15:58Z</dcterms:modified>
</cp:coreProperties>
</file>